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mp3" ContentType="audio/mpeg"/>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2.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slides/slide5.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tableStyles.xml" ContentType="application/vnd.openxmlformats-officedocument.presentationml.tableStyles+xml"/>
  <Override PartName="/ppt/slides/slide4.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theme/theme3.xml" ContentType="application/vnd.openxmlformats-officedocument.theme+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56" r:id="rId2"/>
    <p:sldId id="258" r:id="rId3"/>
    <p:sldId id="264" r:id="rId4"/>
    <p:sldId id="266" r:id="rId5"/>
    <p:sldId id="284" r:id="rId6"/>
    <p:sldId id="268" r:id="rId7"/>
    <p:sldId id="270" r:id="rId8"/>
    <p:sldId id="276" r:id="rId9"/>
    <p:sldId id="281" r:id="rId10"/>
    <p:sldId id="288" r:id="rId11"/>
    <p:sldId id="289" r:id="rId12"/>
    <p:sldId id="294" r:id="rId13"/>
    <p:sldId id="293" r:id="rId14"/>
    <p:sldId id="273" r:id="rId15"/>
    <p:sldId id="285" r:id="rId16"/>
    <p:sldId id="286" r:id="rId17"/>
    <p:sldId id="287" r:id="rId18"/>
    <p:sldId id="290" r:id="rId19"/>
    <p:sldId id="291" r:id="rId20"/>
    <p:sldId id="292" r:id="rId21"/>
    <p:sldId id="296" r:id="rId22"/>
    <p:sldId id="282" r:id="rId23"/>
    <p:sldId id="280"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B2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3" d="100"/>
          <a:sy n="93" d="100"/>
        </p:scale>
        <p:origin x="53" y="53"/>
      </p:cViewPr>
      <p:guideLst>
        <p:guide orient="horz" pos="2160"/>
        <p:guide pos="3840"/>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5.xml" Id="rId26" /><Relationship Type="http://schemas.openxmlformats.org/officeDocument/2006/relationships/slide" Target="/ppt/slides/slide2.xml" Id="rId3" /><Relationship Type="http://schemas.openxmlformats.org/officeDocument/2006/relationships/slide" Target="/ppt/slides/slide20.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24.xml" Id="rId25"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slide" Target="/ppt/slides/slide19.xml" Id="rId20" /><Relationship Type="http://schemas.openxmlformats.org/officeDocument/2006/relationships/presProps" Target="/ppt/presProps.xml" Id="rId29"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23.xml" Id="rId24" /><Relationship Type="http://schemas.openxmlformats.org/officeDocument/2006/relationships/tableStyles" Target="/ppt/tableStyles.xml" Id="rId32"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slide" Target="/ppt/slides/slide22.xml" Id="rId23" /><Relationship Type="http://schemas.openxmlformats.org/officeDocument/2006/relationships/handoutMaster" Target="/ppt/handoutMasters/handoutMaster1.xml" Id="rId28"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theme" Target="/ppt/theme/theme1.xml" Id="rId31"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slide" Target="/ppt/slides/slide21.xml" Id="rId22" /><Relationship Type="http://schemas.openxmlformats.org/officeDocument/2006/relationships/notesMaster" Target="/ppt/notesMasters/notesMaster1.xml" Id="rId27" /><Relationship Type="http://schemas.openxmlformats.org/officeDocument/2006/relationships/viewProps" Target="/ppt/viewProps.xml" Id="rId30" /></Relationships>
</file>

<file path=ppt/handoutMasters/_rels/handoutMaster1.xml.rels>&#65279;<?xml version="1.0" encoding="utf-8"?><Relationships xmlns="http://schemas.openxmlformats.org/package/2006/relationships"><Relationship Type="http://schemas.openxmlformats.org/officeDocument/2006/relationships/theme" Target="/ppt/theme/theme3.xml" Id="rId1"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11/25/2025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t>11/25/2025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10E82165-712F-4153-8292-6AC543B71AB9}" type="datetimeFigureOut">
              <a:rPr lang="en-MY" smtClean="0"/>
              <a:t>25/11/2025</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D01A3FE2-05B9-4DC5-8CCB-A5D21D8D9A02}" type="slidenum">
              <a:rPr lang="en-MY" smtClean="0"/>
              <a:t>‹#›</a:t>
            </a:fld>
            <a:endParaRPr lang="en-MY"/>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3" /><Relationship Type="http://schemas.openxmlformats.org/officeDocument/2006/relationships/slideLayout" Target="/ppt/slideLayouts/slideLayout2.xml" Id="rId2"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10E82165-712F-4153-8292-6AC543B71AB9}" type="datetimeFigureOut">
              <a:rPr lang="en-MY" smtClean="0"/>
              <a:t>25/11/2025</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01A3FE2-05B9-4DC5-8CCB-A5D21D8D9A02}" type="slidenum">
              <a:rPr lang="en-MY" smtClean="0"/>
              <a:t>‹#›</a:t>
            </a:fld>
            <a:endParaRPr lang="en-MY"/>
          </a:p>
        </p:txBody>
      </p:sp>
    </p:spTree>
  </p:cSld>
  <p:clrMap bg1="lt1" tx1="dk1" bg2="lt2" tx2="dk2" accent1="accent1" accent2="accent2" accent3="accent3" accent4="accent4" accent5="accent5" accent6="accent6" hlink="hlink" folHlink="folHlink"/>
  <p:sldLayoutIdLst>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2.xml" Id="rId3" /><Relationship Type="http://schemas.openxmlformats.org/officeDocument/2006/relationships/image" Target="/ppt/media/image2.png" Id="rId5" /><Relationship Type="http://schemas.openxmlformats.org/officeDocument/2006/relationships/image" Target="/ppt/media/image1.jpeg" Id="rId4" /><Relationship Type="http://schemas.openxmlformats.org/officeDocument/2006/relationships/audio" Target="/ppt/media/media1.mp3" Id="rId2" /><Relationship Type="http://schemas.microsoft.com/office/2007/relationships/media" Target="/ppt/media/media1.mp3" Id="rId1" /></Relationships>
</file>

<file path=ppt/slides/_rels/slide10.xml.rels>&#65279;<?xml version="1.0" encoding="utf-8"?><Relationships xmlns="http://schemas.openxmlformats.org/package/2006/relationships"><Relationship Type="http://schemas.openxmlformats.org/officeDocument/2006/relationships/image" Target="/ppt/media/image14.png" Id="rId3" /><Relationship Type="http://schemas.openxmlformats.org/officeDocument/2006/relationships/image" Target="/ppt/media/image11.jpeg" Id="rId2" /><Relationship Type="http://schemas.openxmlformats.org/officeDocument/2006/relationships/slideLayout" Target="/ppt/slideLayouts/slideLayout2.xml" Id="rId1" /><Relationship Type="http://schemas.openxmlformats.org/officeDocument/2006/relationships/image" Target="/ppt/media/image15.png" Id="rId4" /></Relationships>
</file>

<file path=ppt/slides/_rels/slide11.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image" Target="/ppt/media/image11.jpeg" Id="rId2" /><Relationship Type="http://schemas.openxmlformats.org/officeDocument/2006/relationships/slideLayout" Target="/ppt/slideLayouts/slideLayout2.xml" Id="rId1" /><Relationship Type="http://schemas.openxmlformats.org/officeDocument/2006/relationships/image" Target="/ppt/media/image17.png" Id="rId4" /></Relationships>
</file>

<file path=ppt/slides/_rels/slide12.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11.jpeg" Id="rId2" /><Relationship Type="http://schemas.openxmlformats.org/officeDocument/2006/relationships/slideLayout" Target="/ppt/slideLayouts/slideLayout2.xml" Id="rId1" /><Relationship Type="http://schemas.openxmlformats.org/officeDocument/2006/relationships/image" Target="/ppt/media/image19.png" Id="rId4" /></Relationships>
</file>

<file path=ppt/slides/_rels/slide13.xml.rels>&#65279;<?xml version="1.0" encoding="utf-8"?><Relationships xmlns="http://schemas.openxmlformats.org/package/2006/relationships"><Relationship Type="http://schemas.openxmlformats.org/officeDocument/2006/relationships/image" Target="/ppt/media/image20.png" Id="rId3" /><Relationship Type="http://schemas.openxmlformats.org/officeDocument/2006/relationships/image" Target="/ppt/media/image11.jpeg" Id="rId2" /><Relationship Type="http://schemas.openxmlformats.org/officeDocument/2006/relationships/slideLayout" Target="/ppt/slideLayouts/slideLayout2.xml" Id="rId1" /><Relationship Type="http://schemas.openxmlformats.org/officeDocument/2006/relationships/image" Target="/ppt/media/image21.png" Id="rId4" /></Relationships>
</file>

<file path=ppt/slides/_rels/slide14.xml.rels>&#65279;<?xml version="1.0" encoding="utf-8"?><Relationships xmlns="http://schemas.openxmlformats.org/package/2006/relationships"><Relationship Type="http://schemas.openxmlformats.org/officeDocument/2006/relationships/image" Target="/ppt/media/image22.png" Id="rId3" /><Relationship Type="http://schemas.openxmlformats.org/officeDocument/2006/relationships/image" Target="/ppt/media/image1.jpeg" Id="rId2" /><Relationship Type="http://schemas.openxmlformats.org/officeDocument/2006/relationships/slideLayout" Target="/ppt/slideLayouts/slideLayout2.xml" Id="rId1" /><Relationship Type="http://schemas.openxmlformats.org/officeDocument/2006/relationships/image" Target="/ppt/media/image23.png" Id="rId4" /></Relationships>
</file>

<file path=ppt/slides/_rels/slide15.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image" Target="/ppt/media/image1.jpeg" Id="rId2" /><Relationship Type="http://schemas.openxmlformats.org/officeDocument/2006/relationships/slideLayout" Target="/ppt/slideLayouts/slideLayout2.xml" Id="rId1" /><Relationship Type="http://schemas.openxmlformats.org/officeDocument/2006/relationships/image" Target="/ppt/media/image25.png" Id="rId4" /></Relationships>
</file>

<file path=ppt/slides/_rels/slide16.xml.rels>&#65279;<?xml version="1.0" encoding="utf-8"?><Relationships xmlns="http://schemas.openxmlformats.org/package/2006/relationships"><Relationship Type="http://schemas.openxmlformats.org/officeDocument/2006/relationships/image" Target="/ppt/media/image26.png" Id="rId3" /><Relationship Type="http://schemas.openxmlformats.org/officeDocument/2006/relationships/image" Target="/ppt/media/image1.jpeg" Id="rId2" /><Relationship Type="http://schemas.openxmlformats.org/officeDocument/2006/relationships/slideLayout" Target="/ppt/slideLayouts/slideLayout2.xml" Id="rId1" /><Relationship Type="http://schemas.openxmlformats.org/officeDocument/2006/relationships/image" Target="/ppt/media/image27.png" Id="rId4" /></Relationships>
</file>

<file path=ppt/slides/_rels/slide17.xml.rels>&#65279;<?xml version="1.0" encoding="utf-8"?><Relationships xmlns="http://schemas.openxmlformats.org/package/2006/relationships"><Relationship Type="http://schemas.openxmlformats.org/officeDocument/2006/relationships/image" Target="/ppt/media/image28.png" Id="rId3" /><Relationship Type="http://schemas.openxmlformats.org/officeDocument/2006/relationships/image" Target="/ppt/media/image1.jpeg" Id="rId2" /><Relationship Type="http://schemas.openxmlformats.org/officeDocument/2006/relationships/slideLayout" Target="/ppt/slideLayouts/slideLayout2.xml" Id="rId1" /><Relationship Type="http://schemas.openxmlformats.org/officeDocument/2006/relationships/image" Target="/ppt/media/image29.png" Id="rId4" /></Relationships>
</file>

<file path=ppt/slides/_rels/slide18.xml.rels>&#65279;<?xml version="1.0" encoding="utf-8"?><Relationships xmlns="http://schemas.openxmlformats.org/package/2006/relationships"><Relationship Type="http://schemas.openxmlformats.org/officeDocument/2006/relationships/image" Target="/ppt/media/image31.png" Id="rId3" /><Relationship Type="http://schemas.openxmlformats.org/officeDocument/2006/relationships/image" Target="/ppt/media/image30.png" Id="rId2" /><Relationship Type="http://schemas.openxmlformats.org/officeDocument/2006/relationships/slideLayout" Target="/ppt/slideLayouts/slideLayout2.xml" Id="rId1" /><Relationship Type="http://schemas.openxmlformats.org/officeDocument/2006/relationships/image" Target="/ppt/media/image32.png" Id="rId4" /></Relationships>
</file>

<file path=ppt/slides/_rels/slide19.xml.rels>&#65279;<?xml version="1.0" encoding="utf-8"?><Relationships xmlns="http://schemas.openxmlformats.org/package/2006/relationships"><Relationship Type="http://schemas.openxmlformats.org/officeDocument/2006/relationships/image" Target="/ppt/media/image33.png" Id="rId3" /><Relationship Type="http://schemas.openxmlformats.org/officeDocument/2006/relationships/image" Target="/ppt/media/image30.png" Id="rId2" /><Relationship Type="http://schemas.openxmlformats.org/officeDocument/2006/relationships/slideLayout" Target="/ppt/slideLayouts/slideLayout2.xml" Id="rId1" /><Relationship Type="http://schemas.openxmlformats.org/officeDocument/2006/relationships/image" Target="/ppt/media/image34.png" Id="rId4" /></Relationships>
</file>

<file path=ppt/slides/_rels/slide2.xml.rels>&#65279;<?xml version="1.0" encoding="utf-8"?><Relationships xmlns="http://schemas.openxmlformats.org/package/2006/relationships"><Relationship Type="http://schemas.openxmlformats.org/officeDocument/2006/relationships/image" Target="/ppt/media/image4.jpeg" Id="rId3" /><Relationship Type="http://schemas.openxmlformats.org/officeDocument/2006/relationships/image" Target="/ppt/media/image3.jpeg" Id="rId2" /><Relationship Type="http://schemas.openxmlformats.org/officeDocument/2006/relationships/slideLayout" Target="/ppt/slideLayouts/slideLayout2.xml" Id="rId1" /></Relationships>
</file>

<file path=ppt/slides/_rels/slide20.xml.rels>&#65279;<?xml version="1.0" encoding="utf-8"?><Relationships xmlns="http://schemas.openxmlformats.org/package/2006/relationships"><Relationship Type="http://schemas.openxmlformats.org/officeDocument/2006/relationships/image" Target="/ppt/media/image35.png" Id="rId3" /><Relationship Type="http://schemas.openxmlformats.org/officeDocument/2006/relationships/image" Target="/ppt/media/image30.png" Id="rId2" /><Relationship Type="http://schemas.openxmlformats.org/officeDocument/2006/relationships/slideLayout" Target="/ppt/slideLayouts/slideLayout2.xml" Id="rId1" /><Relationship Type="http://schemas.openxmlformats.org/officeDocument/2006/relationships/image" Target="/ppt/media/image36.png" Id="rId4" /></Relationships>
</file>

<file path=ppt/slides/_rels/slide21.xml.rels>&#65279;<?xml version="1.0" encoding="utf-8"?><Relationships xmlns="http://schemas.openxmlformats.org/package/2006/relationships"><Relationship Type="http://schemas.openxmlformats.org/officeDocument/2006/relationships/image" Target="/ppt/media/image37.png" Id="rId3" /><Relationship Type="http://schemas.openxmlformats.org/officeDocument/2006/relationships/image" Target="/ppt/media/image30.png" Id="rId2" /><Relationship Type="http://schemas.openxmlformats.org/officeDocument/2006/relationships/slideLayout" Target="/ppt/slideLayouts/slideLayout2.xml" Id="rId1" /><Relationship Type="http://schemas.openxmlformats.org/officeDocument/2006/relationships/image" Target="/ppt/media/image38.png" Id="rId4" /></Relationships>
</file>

<file path=ppt/slides/_rels/slide22.xml.rels>&#65279;<?xml version="1.0" encoding="utf-8"?><Relationships xmlns="http://schemas.openxmlformats.org/package/2006/relationships"><Relationship Type="http://schemas.openxmlformats.org/officeDocument/2006/relationships/image" Target="/ppt/media/image40.jpeg" Id="rId3" /><Relationship Type="http://schemas.openxmlformats.org/officeDocument/2006/relationships/image" Target="/ppt/media/image39.jpeg" Id="rId2" /><Relationship Type="http://schemas.openxmlformats.org/officeDocument/2006/relationships/slideLayout" Target="/ppt/slideLayouts/slideLayout2.xml" Id="rId1" /></Relationships>
</file>

<file path=ppt/slides/_rels/slide23.xml.rels>&#65279;<?xml version="1.0" encoding="utf-8"?><Relationships xmlns="http://schemas.openxmlformats.org/package/2006/relationships"><Relationship Type="http://schemas.openxmlformats.org/officeDocument/2006/relationships/image" Target="/ppt/media/image42.jpeg" Id="rId3" /><Relationship Type="http://schemas.openxmlformats.org/officeDocument/2006/relationships/image" Target="/ppt/media/image41.jpeg" Id="rId2" /><Relationship Type="http://schemas.openxmlformats.org/officeDocument/2006/relationships/slideLayout" Target="/ppt/slideLayouts/slideLayout2.xml" Id="rId1" /></Relationships>
</file>

<file path=ppt/slides/_rels/slide24.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Layout" Target="/ppt/slideLayouts/slideLayout2.xml" Id="rId1" /></Relationships>
</file>

<file path=ppt/slides/_rels/slide25.xml.rels>&#65279;<?xml version="1.0" encoding="utf-8"?><Relationships xmlns="http://schemas.openxmlformats.org/package/2006/relationships"><Relationship Type="http://schemas.openxmlformats.org/officeDocument/2006/relationships/image" Target="/ppt/media/image43.png" Id="rId2" /><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image" Target="/ppt/media/image3.jpeg"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Layout" Target="/ppt/slideLayouts/slideLayout2.xml" Id="rId1" /></Relationships>
</file>

<file path=ppt/slides/_rels/slide5.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1.jpeg" Id="rId2" /><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image" Target="/ppt/media/image1.jpeg" Id="rId2" /><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image" Target="/ppt/media/image7.jpeg" Id="rId3" /><Relationship Type="http://schemas.openxmlformats.org/officeDocument/2006/relationships/image" Target="/ppt/media/image6.jpeg" Id="rId2" /><Relationship Type="http://schemas.openxmlformats.org/officeDocument/2006/relationships/slideLayout" Target="/ppt/slideLayouts/slideLayout2.xml" Id="rId1" /><Relationship Type="http://schemas.openxmlformats.org/officeDocument/2006/relationships/image" Target="/ppt/media/image10.png" Id="rId6" /><Relationship Type="http://schemas.openxmlformats.org/officeDocument/2006/relationships/image" Target="/ppt/media/image9.png" Id="rId5" /><Relationship Type="http://schemas.openxmlformats.org/officeDocument/2006/relationships/image" Target="/ppt/media/image8.jpeg" Id="rId4" /></Relationships>
</file>

<file path=ppt/slides/_rels/slide9.xml.rels>&#65279;<?xml version="1.0" encoding="utf-8"?><Relationships xmlns="http://schemas.openxmlformats.org/package/2006/relationships"><Relationship Type="http://schemas.openxmlformats.org/officeDocument/2006/relationships/image" Target="/ppt/media/image12.png" Id="rId3" /><Relationship Type="http://schemas.openxmlformats.org/officeDocument/2006/relationships/image" Target="/ppt/media/image11.jpeg" Id="rId2" /><Relationship Type="http://schemas.openxmlformats.org/officeDocument/2006/relationships/slideLayout" Target="/ppt/slideLayouts/slideLayout2.xml" Id="rId1" /><Relationship Type="http://schemas.openxmlformats.org/officeDocument/2006/relationships/image" Target="/ppt/media/image13.png" Id="rId4"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3" descr="A tree in a forest&#10;&#10;Description automatically generated"/>
          <p:cNvPicPr>
            <a:picLocks noChangeAspect="1"/>
          </p:cNvPicPr>
          <p:nvPr/>
        </p:nvPicPr>
        <p:blipFill>
          <a:blip r:embed="rId4">
            <a:extLst>
              <a:ext uri="{28A0092B-C50C-407E-A947-70E740481C1C}">
                <a14:useLocalDpi xmlns:a14="http://schemas.microsoft.com/office/drawing/2010/main" val="0"/>
              </a:ext>
            </a:extLst>
          </a:blip>
          <a:srcRect t="7822" b="7822"/>
          <a:stretch>
            <a:fillRect/>
          </a:stretch>
        </p:blipFill>
        <p:spPr>
          <a:xfrm>
            <a:off x="-928914" y="-522514"/>
            <a:ext cx="14049828" cy="7903028"/>
          </a:xfrm>
          <a:prstGeom prst="rect">
            <a:avLst/>
          </a:prstGeom>
        </p:spPr>
      </p:pic>
      <p:sp>
        <p:nvSpPr>
          <p:cNvPr id="2" name="TextBox 1"/>
          <p:cNvSpPr txBox="1"/>
          <p:nvPr/>
        </p:nvSpPr>
        <p:spPr>
          <a:xfrm>
            <a:off x="2059305" y="813307"/>
            <a:ext cx="8073390" cy="1014730"/>
          </a:xfrm>
          <a:prstGeom prst="rect">
            <a:avLst/>
          </a:prstGeom>
          <a:noFill/>
        </p:spPr>
        <p:txBody>
          <a:bodyPr wrap="none" rtlCol="0">
            <a:spAutoFit/>
          </a:bodyPr>
          <a:lstStyle/>
          <a:p>
            <a:pPr algn="ctr"/>
            <a:r>
              <a:rPr lang="en-IN" altLang="en-MY" sz="6000" u="sng" dirty="0">
                <a:solidFill>
                  <a:schemeClr val="accent6">
                    <a:lumMod val="75000"/>
                  </a:schemeClr>
                </a:solidFill>
                <a:effectLst>
                  <a:outerShdw blurRad="38100" dist="38100" dir="2700000" algn="tl">
                    <a:srgbClr val="000000">
                      <a:alpha val="43137"/>
                    </a:srgbClr>
                  </a:outerShdw>
                </a:effectLst>
                <a:latin typeface="Bernard MT Condensed" panose="02050806060905020404" charset="0"/>
                <a:cs typeface="Bernard MT Condensed" panose="02050806060905020404" charset="0"/>
                <a:sym typeface="+mn-lt"/>
              </a:rPr>
              <a:t>Carbon Emission Calculator</a:t>
            </a:r>
          </a:p>
        </p:txBody>
      </p:sp>
      <p:sp>
        <p:nvSpPr>
          <p:cNvPr id="3" name="TextBox 2"/>
          <p:cNvSpPr txBox="1"/>
          <p:nvPr/>
        </p:nvSpPr>
        <p:spPr>
          <a:xfrm>
            <a:off x="4739958" y="316230"/>
            <a:ext cx="2797810" cy="337185"/>
          </a:xfrm>
          <a:prstGeom prst="rect">
            <a:avLst/>
          </a:prstGeom>
          <a:noFill/>
        </p:spPr>
        <p:txBody>
          <a:bodyPr wrap="none" rtlCol="0">
            <a:spAutoFit/>
          </a:bodyPr>
          <a:lstStyle/>
          <a:p>
            <a:pPr algn="ctr"/>
            <a:r>
              <a:rPr lang="en-IN" altLang="en-MY" sz="1600" b="1" spc="600" dirty="0">
                <a:solidFill>
                  <a:schemeClr val="tx1"/>
                </a:solidFill>
                <a:cs typeface="+mn-ea"/>
                <a:sym typeface="+mn-lt"/>
              </a:rPr>
              <a:t>A SQL PROJECT</a:t>
            </a:r>
          </a:p>
        </p:txBody>
      </p:sp>
      <p:cxnSp>
        <p:nvCxnSpPr>
          <p:cNvPr id="15" name="Straight Connector 14"/>
          <p:cNvCxnSpPr/>
          <p:nvPr/>
        </p:nvCxnSpPr>
        <p:spPr>
          <a:xfrm>
            <a:off x="4088895" y="4991548"/>
            <a:ext cx="307398" cy="0"/>
          </a:xfrm>
          <a:prstGeom prst="line">
            <a:avLst/>
          </a:prstGeom>
          <a:ln w="19050" cap="rnd">
            <a:solidFill>
              <a:srgbClr val="91B24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95708" y="4991548"/>
            <a:ext cx="307398" cy="0"/>
          </a:xfrm>
          <a:prstGeom prst="line">
            <a:avLst/>
          </a:prstGeom>
          <a:ln w="19050" cap="rnd">
            <a:solidFill>
              <a:srgbClr val="91B247"/>
            </a:solidFill>
          </a:ln>
        </p:spPr>
        <p:style>
          <a:lnRef idx="1">
            <a:schemeClr val="accent1"/>
          </a:lnRef>
          <a:fillRef idx="0">
            <a:schemeClr val="accent1"/>
          </a:fillRef>
          <a:effectRef idx="0">
            <a:schemeClr val="accent1"/>
          </a:effectRef>
          <a:fontRef idx="minor">
            <a:schemeClr val="tx1"/>
          </a:fontRef>
        </p:style>
      </p:cxnSp>
      <p:sp>
        <p:nvSpPr>
          <p:cNvPr id="9" name="Parallelogram 8"/>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pic>
        <p:nvPicPr>
          <p:cNvPr id="5" name="Gently_Onwards">
            <a:hlinkClick r:id="" action="ppaction://media"/>
          </p:cNvPr>
          <p:cNvPicPr>
            <a:picLocks noChangeAspect="1"/>
          </p:cNvPicPr>
          <p:nvPr>
            <a:audioFile r:link="rId2"/>
            <p:extLst>
              <p:ext uri="{DAA4B4D4-6D71-4841-9C94-3DE7FCFB9230}">
                <p14:media xmlns:p14="http://schemas.microsoft.com/office/powerpoint/2010/main" r:embed="rId1">
                  <p14:fade out="1000"/>
                </p14:media>
              </p:ext>
            </p:extLst>
          </p:nvPr>
        </p:nvPicPr>
        <p:blipFill>
          <a:blip r:embed="rId5"/>
          <a:stretch>
            <a:fillRect/>
          </a:stretch>
        </p:blipFill>
        <p:spPr>
          <a:xfrm>
            <a:off x="-928914" y="-1480561"/>
            <a:ext cx="609601"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5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mph" presetSubtype="0" fill="hold" nodeType="withEffect">
                                  <p:stCondLst>
                                    <p:cond delay="0"/>
                                  </p:stCondLst>
                                  <p:childTnLst>
                                    <p:animScale>
                                      <p:cBhvr>
                                        <p:cTn id="8" dur="5000" fill="hold"/>
                                        <p:tgtEl>
                                          <p:spTgt spid="10"/>
                                        </p:tgtEl>
                                      </p:cBhvr>
                                      <p:by x="90000" y="90000"/>
                                    </p:animScale>
                                  </p:childTnLst>
                                </p:cTn>
                              </p:par>
                              <p:par>
                                <p:cTn id="9" presetID="2" presetClass="entr" presetSubtype="8" decel="100000" fill="hold" nodeType="withEffect">
                                  <p:stCondLst>
                                    <p:cond delay="7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7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19" presetClass="entr" presetSubtype="1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fmla="#ppt_w*sin(2.5*pi*$)">
                                          <p:val>
                                            <p:fltVal val="0"/>
                                          </p:val>
                                        </p:tav>
                                        <p:tav tm="100000">
                                          <p:val>
                                            <p:fltVal val="1"/>
                                          </p:val>
                                        </p:tav>
                                      </p:tavLst>
                                    </p:anim>
                                    <p:anim calcmode="lin" valueType="num">
                                      <p:cBhvr>
                                        <p:cTn id="2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51500" numSld="999" showWhenStopped="0">
                <p:cTn id="21"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descr="A large waterfall in a fores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15" name="Parallelogram 14"/>
          <p:cNvSpPr/>
          <p:nvPr/>
        </p:nvSpPr>
        <p:spPr>
          <a:xfrm>
            <a:off x="-3171811"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5809615" y="1664970"/>
            <a:ext cx="4917440" cy="137160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Shows how much CO₂is emitted per unit </a:t>
            </a:r>
          </a:p>
          <a:p>
            <a:pPr algn="just"/>
            <a:r>
              <a:rPr lang="en-US" altLang="en-US">
                <a:latin typeface="Book Antiqua" panose="02040602050305030304" charset="0"/>
                <a:cs typeface="Book Antiqua" panose="02040602050305030304" charset="0"/>
                <a:sym typeface="+mn-lt"/>
              </a:rPr>
              <a:t>of each activity.</a:t>
            </a:r>
          </a:p>
        </p:txBody>
      </p:sp>
      <p:sp>
        <p:nvSpPr>
          <p:cNvPr id="10" name="Rectangle 4"/>
          <p:cNvSpPr/>
          <p:nvPr/>
        </p:nvSpPr>
        <p:spPr>
          <a:xfrm>
            <a:off x="5825490" y="3249930"/>
            <a:ext cx="4935855" cy="298513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1" name="Rectangle 4"/>
          <p:cNvSpPr/>
          <p:nvPr/>
        </p:nvSpPr>
        <p:spPr>
          <a:xfrm>
            <a:off x="1552575" y="1664970"/>
            <a:ext cx="3933190" cy="228282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2"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50">
                <a:latin typeface="Broadway" panose="04040905080B02020502" charset="0"/>
                <a:cs typeface="Broadway" panose="04040905080B02020502" charset="0"/>
                <a:sym typeface="+mn-lt"/>
              </a:rPr>
              <a:t>3.  Display emission factor for every activity</a:t>
            </a:r>
          </a:p>
        </p:txBody>
      </p:sp>
      <p:pic>
        <p:nvPicPr>
          <p:cNvPr id="14" name="Picture 13" descr="Screenshot 2025-11-15 144104"/>
          <p:cNvPicPr>
            <a:picLocks noChangeAspect="1"/>
          </p:cNvPicPr>
          <p:nvPr/>
        </p:nvPicPr>
        <p:blipFill>
          <a:blip r:embed="rId3"/>
          <a:stretch>
            <a:fillRect/>
          </a:stretch>
        </p:blipFill>
        <p:spPr>
          <a:xfrm>
            <a:off x="1682750" y="1773555"/>
            <a:ext cx="3665220" cy="2022475"/>
          </a:xfrm>
          <a:prstGeom prst="rect">
            <a:avLst/>
          </a:prstGeom>
        </p:spPr>
      </p:pic>
      <p:pic>
        <p:nvPicPr>
          <p:cNvPr id="16" name="Picture 15" descr="Screenshot 2025-11-15 144410"/>
          <p:cNvPicPr>
            <a:picLocks noChangeAspect="1"/>
          </p:cNvPicPr>
          <p:nvPr/>
        </p:nvPicPr>
        <p:blipFill>
          <a:blip r:embed="rId4"/>
          <a:stretch>
            <a:fillRect/>
          </a:stretch>
        </p:blipFill>
        <p:spPr>
          <a:xfrm>
            <a:off x="6026150" y="3430270"/>
            <a:ext cx="4508500" cy="2578735"/>
          </a:xfrm>
          <a:prstGeom prst="rect">
            <a:avLst/>
          </a:prstGeom>
        </p:spPr>
      </p:pic>
      <p:sp>
        <p:nvSpPr>
          <p:cNvPr id="17" name="Rectangle 4"/>
          <p:cNvSpPr/>
          <p:nvPr/>
        </p:nvSpPr>
        <p:spPr>
          <a:xfrm>
            <a:off x="1552575" y="4223385"/>
            <a:ext cx="3933825" cy="199072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Helps to prioritize activities that </a:t>
            </a:r>
          </a:p>
          <a:p>
            <a:pPr algn="just"/>
            <a:r>
              <a:rPr lang="en-US" altLang="en-US">
                <a:latin typeface="Book Antiqua" panose="02040602050305030304" charset="0"/>
                <a:cs typeface="Book Antiqua" panose="02040602050305030304" charset="0"/>
                <a:sym typeface="+mn-lt"/>
              </a:rPr>
              <a:t>are more carbon-intensive per unit (like plastic waste</a:t>
            </a:r>
            <a:r>
              <a:rPr lang="en-IN" altLang="en-US">
                <a:latin typeface="Book Antiqua" panose="02040602050305030304" charset="0"/>
                <a:cs typeface="Book Antiqua" panose="02040602050305030304" charset="0"/>
                <a:sym typeface="+mn-lt"/>
              </a:rPr>
              <a:t>).</a:t>
            </a:r>
          </a:p>
        </p:txBody>
      </p:sp>
      <p:cxnSp>
        <p:nvCxnSpPr>
          <p:cNvPr id="18" name="Straight Arrow Connector 17"/>
          <p:cNvCxnSpPr/>
          <p:nvPr/>
        </p:nvCxnSpPr>
        <p:spPr>
          <a:xfrm>
            <a:off x="5303520" y="3144520"/>
            <a:ext cx="978535" cy="50292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descr="A large waterfall in a fores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15" name="Parallelogram 14"/>
          <p:cNvSpPr/>
          <p:nvPr/>
        </p:nvSpPr>
        <p:spPr>
          <a:xfrm>
            <a:off x="-3171811" y="9525"/>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7664450" y="1982470"/>
            <a:ext cx="3347085" cy="396430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Rectangle 4"/>
          <p:cNvSpPr/>
          <p:nvPr/>
        </p:nvSpPr>
        <p:spPr>
          <a:xfrm>
            <a:off x="1552575" y="1713230"/>
            <a:ext cx="5654675" cy="242379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6"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4. Calculate total CO₂emission per user</a:t>
            </a:r>
          </a:p>
        </p:txBody>
      </p:sp>
      <p:sp>
        <p:nvSpPr>
          <p:cNvPr id="9" name="Rectangle 4"/>
          <p:cNvSpPr/>
          <p:nvPr/>
        </p:nvSpPr>
        <p:spPr>
          <a:xfrm>
            <a:off x="4493260" y="4399280"/>
            <a:ext cx="2777490" cy="181419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Multiplies activity quantity by emission factor and sums up per user.</a:t>
            </a:r>
          </a:p>
        </p:txBody>
      </p:sp>
      <p:sp>
        <p:nvSpPr>
          <p:cNvPr id="17" name="Rectangle 4"/>
          <p:cNvSpPr/>
          <p:nvPr/>
        </p:nvSpPr>
        <p:spPr>
          <a:xfrm>
            <a:off x="1552575" y="4320540"/>
            <a:ext cx="2652395" cy="189357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r>
              <a:rPr lang="en-US" altLang="en-US">
                <a:latin typeface="Book Antiqua" panose="02040602050305030304" charset="0"/>
                <a:cs typeface="Book Antiqua" panose="02040602050305030304" charset="0"/>
                <a:sym typeface="+mn-lt"/>
              </a:rPr>
              <a:t>You can identify which user or company has the largest carbon footprint.</a:t>
            </a:r>
          </a:p>
        </p:txBody>
      </p:sp>
      <p:pic>
        <p:nvPicPr>
          <p:cNvPr id="10" name="Picture 9" descr="Screenshot 2025-11-15 144117"/>
          <p:cNvPicPr>
            <a:picLocks noChangeAspect="1"/>
          </p:cNvPicPr>
          <p:nvPr/>
        </p:nvPicPr>
        <p:blipFill>
          <a:blip r:embed="rId3"/>
          <a:stretch>
            <a:fillRect/>
          </a:stretch>
        </p:blipFill>
        <p:spPr>
          <a:xfrm>
            <a:off x="1653540" y="1829435"/>
            <a:ext cx="5438775" cy="2190750"/>
          </a:xfrm>
          <a:prstGeom prst="rect">
            <a:avLst/>
          </a:prstGeom>
        </p:spPr>
      </p:pic>
      <p:pic>
        <p:nvPicPr>
          <p:cNvPr id="11" name="Picture 10" descr="Screenshot 2025-11-15 144424"/>
          <p:cNvPicPr>
            <a:picLocks noChangeAspect="1"/>
          </p:cNvPicPr>
          <p:nvPr/>
        </p:nvPicPr>
        <p:blipFill>
          <a:blip r:embed="rId4"/>
          <a:stretch>
            <a:fillRect/>
          </a:stretch>
        </p:blipFill>
        <p:spPr>
          <a:xfrm>
            <a:off x="7790180" y="2124075"/>
            <a:ext cx="3094355" cy="3646805"/>
          </a:xfrm>
          <a:prstGeom prst="rect">
            <a:avLst/>
          </a:prstGeom>
        </p:spPr>
      </p:pic>
      <p:cxnSp>
        <p:nvCxnSpPr>
          <p:cNvPr id="13" name="Straight Arrow Connector 12"/>
          <p:cNvCxnSpPr/>
          <p:nvPr/>
        </p:nvCxnSpPr>
        <p:spPr>
          <a:xfrm>
            <a:off x="6693535" y="2057400"/>
            <a:ext cx="1422400" cy="52832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6" grpId="0" bldLvl="0" animBg="1"/>
      <p:bldP spid="9" grpId="0" bldLvl="0" animBg="1"/>
      <p:bldP spid="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descr="A large waterfall in a fores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9525" y="-19050"/>
            <a:ext cx="12192000" cy="6858000"/>
          </a:xfrm>
          <a:prstGeom prst="rect">
            <a:avLst/>
          </a:prstGeom>
        </p:spPr>
      </p:pic>
      <p:sp>
        <p:nvSpPr>
          <p:cNvPr id="15" name="Parallelogram 14"/>
          <p:cNvSpPr/>
          <p:nvPr/>
        </p:nvSpPr>
        <p:spPr>
          <a:xfrm>
            <a:off x="-3171811" y="17763"/>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7559675" y="1849120"/>
            <a:ext cx="3347085" cy="222313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Rectangle 4"/>
          <p:cNvSpPr/>
          <p:nvPr/>
        </p:nvSpPr>
        <p:spPr>
          <a:xfrm>
            <a:off x="1552575" y="1713230"/>
            <a:ext cx="5654675" cy="242379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6"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5. Total carbon emission per activity type</a:t>
            </a:r>
          </a:p>
        </p:txBody>
      </p:sp>
      <p:sp>
        <p:nvSpPr>
          <p:cNvPr id="9" name="Rectangle 4"/>
          <p:cNvSpPr/>
          <p:nvPr/>
        </p:nvSpPr>
        <p:spPr>
          <a:xfrm>
            <a:off x="6582410" y="4413250"/>
            <a:ext cx="3681730" cy="165735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Total emission levels for each activity across all users.</a:t>
            </a:r>
          </a:p>
        </p:txBody>
      </p:sp>
      <p:sp>
        <p:nvSpPr>
          <p:cNvPr id="17" name="Rectangle 4"/>
          <p:cNvSpPr/>
          <p:nvPr/>
        </p:nvSpPr>
        <p:spPr>
          <a:xfrm>
            <a:off x="1905000" y="4425315"/>
            <a:ext cx="4188460" cy="165925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Reveals which activities tend to produce high emissions at total — e.g., electricity use or travel</a:t>
            </a:r>
            <a:r>
              <a:rPr lang="en-IN" altLang="en-US">
                <a:latin typeface="Book Antiqua" panose="02040602050305030304" charset="0"/>
                <a:cs typeface="Book Antiqua" panose="02040602050305030304" charset="0"/>
                <a:sym typeface="+mn-lt"/>
              </a:rPr>
              <a:t>.</a:t>
            </a:r>
          </a:p>
        </p:txBody>
      </p:sp>
      <p:pic>
        <p:nvPicPr>
          <p:cNvPr id="8" name="Picture 7" descr="Screenshot 2025-11-15 155836"/>
          <p:cNvPicPr>
            <a:picLocks noChangeAspect="1"/>
          </p:cNvPicPr>
          <p:nvPr/>
        </p:nvPicPr>
        <p:blipFill>
          <a:blip r:embed="rId3"/>
          <a:stretch>
            <a:fillRect/>
          </a:stretch>
        </p:blipFill>
        <p:spPr>
          <a:xfrm>
            <a:off x="7708265" y="1976755"/>
            <a:ext cx="3050540" cy="1960245"/>
          </a:xfrm>
          <a:prstGeom prst="rect">
            <a:avLst/>
          </a:prstGeom>
        </p:spPr>
      </p:pic>
      <p:pic>
        <p:nvPicPr>
          <p:cNvPr id="12" name="Picture 11" descr="Screenshot 2025-11-15 155827"/>
          <p:cNvPicPr>
            <a:picLocks noChangeAspect="1"/>
          </p:cNvPicPr>
          <p:nvPr/>
        </p:nvPicPr>
        <p:blipFill>
          <a:blip r:embed="rId4"/>
          <a:stretch>
            <a:fillRect/>
          </a:stretch>
        </p:blipFill>
        <p:spPr>
          <a:xfrm>
            <a:off x="1682750" y="1816735"/>
            <a:ext cx="5412105" cy="2157095"/>
          </a:xfrm>
          <a:prstGeom prst="rect">
            <a:avLst/>
          </a:prstGeom>
        </p:spPr>
      </p:pic>
      <p:cxnSp>
        <p:nvCxnSpPr>
          <p:cNvPr id="13" name="Straight Arrow Connector 12"/>
          <p:cNvCxnSpPr/>
          <p:nvPr/>
        </p:nvCxnSpPr>
        <p:spPr>
          <a:xfrm>
            <a:off x="6824345" y="1981835"/>
            <a:ext cx="1132840" cy="29464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6" grpId="0" bldLvl="0" animBg="1"/>
      <p:bldP spid="9" grpId="0" bldLvl="0" animBg="1"/>
      <p:bldP spid="1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descr="A large waterfall in a fores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0" y="26504"/>
            <a:ext cx="12192000" cy="6858000"/>
          </a:xfrm>
          <a:prstGeom prst="rect">
            <a:avLst/>
          </a:prstGeom>
        </p:spPr>
      </p:pic>
      <p:sp>
        <p:nvSpPr>
          <p:cNvPr id="15" name="Parallelogram 14"/>
          <p:cNvSpPr/>
          <p:nvPr/>
        </p:nvSpPr>
        <p:spPr>
          <a:xfrm>
            <a:off x="-3171811" y="-9525"/>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0" name="Rectangle 4"/>
          <p:cNvSpPr/>
          <p:nvPr/>
        </p:nvSpPr>
        <p:spPr>
          <a:xfrm>
            <a:off x="7045325" y="4102735"/>
            <a:ext cx="3709035" cy="223456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1" name="Rectangle 4"/>
          <p:cNvSpPr/>
          <p:nvPr/>
        </p:nvSpPr>
        <p:spPr>
          <a:xfrm>
            <a:off x="1552575" y="1713230"/>
            <a:ext cx="5240655" cy="268795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3"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6. Find average emission per activity type</a:t>
            </a:r>
          </a:p>
        </p:txBody>
      </p:sp>
      <p:sp>
        <p:nvSpPr>
          <p:cNvPr id="24" name="Rectangle 4"/>
          <p:cNvSpPr/>
          <p:nvPr/>
        </p:nvSpPr>
        <p:spPr>
          <a:xfrm>
            <a:off x="7597140" y="1927860"/>
            <a:ext cx="2738755" cy="164338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Averages emission levels for each activity across all users.</a:t>
            </a:r>
          </a:p>
        </p:txBody>
      </p:sp>
      <p:sp>
        <p:nvSpPr>
          <p:cNvPr id="25" name="Rectangle 4"/>
          <p:cNvSpPr/>
          <p:nvPr/>
        </p:nvSpPr>
        <p:spPr>
          <a:xfrm>
            <a:off x="2039620" y="4674870"/>
            <a:ext cx="4057015" cy="161036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r>
              <a:rPr lang="en-US" altLang="en-US">
                <a:latin typeface="Book Antiqua" panose="02040602050305030304" charset="0"/>
                <a:cs typeface="Book Antiqua" panose="02040602050305030304" charset="0"/>
                <a:sym typeface="+mn-lt"/>
              </a:rPr>
              <a:t>Reveals which activities tend to produce high emissions on average — e.g., electricity use or travel.</a:t>
            </a:r>
          </a:p>
        </p:txBody>
      </p:sp>
      <p:pic>
        <p:nvPicPr>
          <p:cNvPr id="31" name="Picture 30" descr="Screenshot 2025-11-15 144448"/>
          <p:cNvPicPr>
            <a:picLocks noChangeAspect="1"/>
          </p:cNvPicPr>
          <p:nvPr/>
        </p:nvPicPr>
        <p:blipFill>
          <a:blip r:embed="rId3"/>
          <a:stretch>
            <a:fillRect/>
          </a:stretch>
        </p:blipFill>
        <p:spPr>
          <a:xfrm>
            <a:off x="7164705" y="4225925"/>
            <a:ext cx="3482340" cy="1972310"/>
          </a:xfrm>
          <a:prstGeom prst="rect">
            <a:avLst/>
          </a:prstGeom>
        </p:spPr>
      </p:pic>
      <p:pic>
        <p:nvPicPr>
          <p:cNvPr id="32" name="Picture 31" descr="Screenshot 2025-11-15 160416"/>
          <p:cNvPicPr>
            <a:picLocks noChangeAspect="1"/>
          </p:cNvPicPr>
          <p:nvPr/>
        </p:nvPicPr>
        <p:blipFill>
          <a:blip r:embed="rId4"/>
          <a:stretch>
            <a:fillRect/>
          </a:stretch>
        </p:blipFill>
        <p:spPr>
          <a:xfrm>
            <a:off x="1651000" y="1927860"/>
            <a:ext cx="5046345" cy="2298700"/>
          </a:xfrm>
          <a:prstGeom prst="rect">
            <a:avLst/>
          </a:prstGeom>
        </p:spPr>
      </p:pic>
      <p:cxnSp>
        <p:nvCxnSpPr>
          <p:cNvPr id="30" name="Curved Connector 29"/>
          <p:cNvCxnSpPr/>
          <p:nvPr/>
        </p:nvCxnSpPr>
        <p:spPr>
          <a:xfrm rot="5400000" flipV="1">
            <a:off x="6441440" y="3403600"/>
            <a:ext cx="1188720" cy="984250"/>
          </a:xfrm>
          <a:prstGeom prst="curvedConnector3">
            <a:avLst>
              <a:gd name="adj1" fmla="val 20459"/>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3" grpId="0" bldLvl="0" animBg="1"/>
      <p:bldP spid="24" grpId="0" bldLvl="0" animBg="1"/>
      <p:bldP spid="2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7312025" y="2157095"/>
            <a:ext cx="3352165" cy="368490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Calculates total emissions by activity and picks the top one.</a:t>
            </a:r>
          </a:p>
          <a:p>
            <a:pPr algn="just"/>
            <a:endParaRPr lang="en-US" altLang="en-US">
              <a:latin typeface="Book Antiqua" panose="02040602050305030304" charset="0"/>
              <a:cs typeface="Book Antiqua" panose="02040602050305030304" charset="0"/>
              <a:sym typeface="+mn-lt"/>
            </a:endParaRPr>
          </a:p>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Highlights the main cause of carbon footprint (e.g., electricity may dominate overall).</a:t>
            </a:r>
          </a:p>
          <a:p>
            <a:pPr algn="just"/>
            <a:endParaRPr lang="en-US" altLang="en-US">
              <a:latin typeface="Book Antiqua" panose="02040602050305030304" charset="0"/>
              <a:cs typeface="Book Antiqua" panose="02040602050305030304" charset="0"/>
              <a:sym typeface="+mn-lt"/>
            </a:endParaRPr>
          </a:p>
        </p:txBody>
      </p:sp>
      <p:sp>
        <p:nvSpPr>
          <p:cNvPr id="3" name="Rectangle 4"/>
          <p:cNvSpPr/>
          <p:nvPr/>
        </p:nvSpPr>
        <p:spPr>
          <a:xfrm>
            <a:off x="1508125" y="1783080"/>
            <a:ext cx="5473700" cy="298513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2040255" y="598805"/>
            <a:ext cx="8295640" cy="95758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50">
                <a:latin typeface="Broadway" panose="04040905080B02020502" charset="0"/>
                <a:cs typeface="Broadway" panose="04040905080B02020502" charset="0"/>
                <a:sym typeface="+mn-lt"/>
              </a:rPr>
              <a:t>7. Show the activity contributing the most to total emissions</a:t>
            </a:r>
          </a:p>
        </p:txBody>
      </p:sp>
      <p:sp>
        <p:nvSpPr>
          <p:cNvPr id="12" name="Rectangle 4"/>
          <p:cNvSpPr/>
          <p:nvPr/>
        </p:nvSpPr>
        <p:spPr>
          <a:xfrm>
            <a:off x="2221230" y="5052695"/>
            <a:ext cx="4177665" cy="95440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en-US">
              <a:latin typeface="Book Antiqua" panose="02040602050305030304" charset="0"/>
              <a:cs typeface="Book Antiqua" panose="02040602050305030304" charset="0"/>
              <a:sym typeface="+mn-lt"/>
            </a:endParaRPr>
          </a:p>
        </p:txBody>
      </p:sp>
      <p:pic>
        <p:nvPicPr>
          <p:cNvPr id="14" name="Picture 13" descr="Screenshot 2025-11-15 144207"/>
          <p:cNvPicPr>
            <a:picLocks noChangeAspect="1"/>
          </p:cNvPicPr>
          <p:nvPr/>
        </p:nvPicPr>
        <p:blipFill>
          <a:blip r:embed="rId3"/>
          <a:stretch>
            <a:fillRect/>
          </a:stretch>
        </p:blipFill>
        <p:spPr>
          <a:xfrm>
            <a:off x="1613535" y="1932940"/>
            <a:ext cx="5253355" cy="2686050"/>
          </a:xfrm>
          <a:prstGeom prst="rect">
            <a:avLst/>
          </a:prstGeom>
        </p:spPr>
      </p:pic>
      <p:pic>
        <p:nvPicPr>
          <p:cNvPr id="15" name="Picture 14" descr="Screenshot 2025-11-15 144500"/>
          <p:cNvPicPr>
            <a:picLocks noChangeAspect="1"/>
          </p:cNvPicPr>
          <p:nvPr/>
        </p:nvPicPr>
        <p:blipFill>
          <a:blip r:embed="rId4"/>
          <a:stretch>
            <a:fillRect/>
          </a:stretch>
        </p:blipFill>
        <p:spPr>
          <a:xfrm>
            <a:off x="2414270" y="5175250"/>
            <a:ext cx="3740785" cy="666750"/>
          </a:xfrm>
          <a:prstGeom prst="rect">
            <a:avLst/>
          </a:prstGeom>
        </p:spPr>
      </p:pic>
      <p:cxnSp>
        <p:nvCxnSpPr>
          <p:cNvPr id="13" name="Straight Arrow Connector 12"/>
          <p:cNvCxnSpPr/>
          <p:nvPr/>
        </p:nvCxnSpPr>
        <p:spPr>
          <a:xfrm flipH="1">
            <a:off x="3982085" y="4446270"/>
            <a:ext cx="264160" cy="82169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9" grpId="0" bldLvl="0" animBg="1"/>
      <p:bldP spid="1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1552575" y="2101850"/>
            <a:ext cx="3933825" cy="353441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Ranks emissions ascendingly to find the most eco-friendly user.</a:t>
            </a:r>
          </a:p>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Insight:</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Could be an individual with m</a:t>
            </a:r>
            <a:r>
              <a:rPr lang="en-IN" altLang="en-US">
                <a:latin typeface="Book Antiqua" panose="02040602050305030304" charset="0"/>
                <a:cs typeface="Book Antiqua" panose="02040602050305030304" charset="0"/>
                <a:sym typeface="+mn-lt"/>
              </a:rPr>
              <a:t>aximum</a:t>
            </a:r>
            <a:r>
              <a:rPr lang="en-US" altLang="en-US">
                <a:latin typeface="Book Antiqua" panose="02040602050305030304" charset="0"/>
                <a:cs typeface="Book Antiqua" panose="02040602050305030304" charset="0"/>
                <a:sym typeface="+mn-lt"/>
              </a:rPr>
              <a:t> activities — a benchmark for emission </a:t>
            </a:r>
            <a:r>
              <a:rPr lang="en-IN" altLang="en-US">
                <a:latin typeface="Book Antiqua" panose="02040602050305030304" charset="0"/>
                <a:cs typeface="Book Antiqua" panose="02040602050305030304" charset="0"/>
                <a:sym typeface="+mn-lt"/>
              </a:rPr>
              <a:t>generation</a:t>
            </a:r>
            <a:r>
              <a:rPr lang="en-US" altLang="en-US">
                <a:latin typeface="Book Antiqua" panose="02040602050305030304" charset="0"/>
                <a:cs typeface="Book Antiqua" panose="02040602050305030304" charset="0"/>
                <a:sym typeface="+mn-lt"/>
              </a:rPr>
              <a:t>.</a:t>
            </a:r>
          </a:p>
          <a:p>
            <a:pPr algn="just"/>
            <a:endParaRPr lang="en-US" altLang="en-US">
              <a:latin typeface="Book Antiqua" panose="02040602050305030304" charset="0"/>
              <a:cs typeface="Book Antiqua" panose="02040602050305030304" charset="0"/>
              <a:sym typeface="+mn-lt"/>
            </a:endParaRPr>
          </a:p>
        </p:txBody>
      </p:sp>
      <p:sp>
        <p:nvSpPr>
          <p:cNvPr id="3" name="Rectangle 4"/>
          <p:cNvSpPr/>
          <p:nvPr/>
        </p:nvSpPr>
        <p:spPr>
          <a:xfrm>
            <a:off x="5782945" y="1949450"/>
            <a:ext cx="5149850" cy="288417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6343650" y="5177790"/>
            <a:ext cx="4239895"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2040255" y="598805"/>
            <a:ext cx="8295640" cy="90424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8.  Identify the user who emitted the highest CO₂</a:t>
            </a:r>
          </a:p>
        </p:txBody>
      </p:sp>
      <p:pic>
        <p:nvPicPr>
          <p:cNvPr id="5" name="Picture 4" descr="Screenshot 2025-11-15 144543"/>
          <p:cNvPicPr>
            <a:picLocks noChangeAspect="1"/>
          </p:cNvPicPr>
          <p:nvPr/>
        </p:nvPicPr>
        <p:blipFill>
          <a:blip r:embed="rId3"/>
          <a:stretch>
            <a:fillRect/>
          </a:stretch>
        </p:blipFill>
        <p:spPr>
          <a:xfrm>
            <a:off x="6446520" y="5287010"/>
            <a:ext cx="4005580" cy="571500"/>
          </a:xfrm>
          <a:prstGeom prst="rect">
            <a:avLst/>
          </a:prstGeom>
        </p:spPr>
      </p:pic>
      <p:pic>
        <p:nvPicPr>
          <p:cNvPr id="7" name="Picture 6" descr="Screenshot 2025-11-15 144218"/>
          <p:cNvPicPr>
            <a:picLocks noChangeAspect="1"/>
          </p:cNvPicPr>
          <p:nvPr/>
        </p:nvPicPr>
        <p:blipFill>
          <a:blip r:embed="rId4"/>
          <a:stretch>
            <a:fillRect/>
          </a:stretch>
        </p:blipFill>
        <p:spPr>
          <a:xfrm>
            <a:off x="5913120" y="2047240"/>
            <a:ext cx="4883785" cy="2695575"/>
          </a:xfrm>
          <a:prstGeom prst="rect">
            <a:avLst/>
          </a:prstGeom>
        </p:spPr>
      </p:pic>
      <p:cxnSp>
        <p:nvCxnSpPr>
          <p:cNvPr id="13" name="Straight Arrow Connector 12"/>
          <p:cNvCxnSpPr/>
          <p:nvPr/>
        </p:nvCxnSpPr>
        <p:spPr>
          <a:xfrm>
            <a:off x="7993380" y="4642485"/>
            <a:ext cx="234950" cy="792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Rectangle 4"/>
          <p:cNvSpPr/>
          <p:nvPr/>
        </p:nvSpPr>
        <p:spPr>
          <a:xfrm>
            <a:off x="1692275" y="1817370"/>
            <a:ext cx="5278755" cy="27209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7383780" y="1817370"/>
            <a:ext cx="3415665" cy="272034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9. Find total emission by country</a:t>
            </a:r>
          </a:p>
        </p:txBody>
      </p:sp>
      <p:pic>
        <p:nvPicPr>
          <p:cNvPr id="5" name="Picture 4" descr="Screenshot 2025-11-15 144226"/>
          <p:cNvPicPr>
            <a:picLocks noChangeAspect="1"/>
          </p:cNvPicPr>
          <p:nvPr/>
        </p:nvPicPr>
        <p:blipFill>
          <a:blip r:embed="rId3"/>
          <a:stretch>
            <a:fillRect/>
          </a:stretch>
        </p:blipFill>
        <p:spPr>
          <a:xfrm>
            <a:off x="1807845" y="1972945"/>
            <a:ext cx="5048250" cy="2409825"/>
          </a:xfrm>
          <a:prstGeom prst="rect">
            <a:avLst/>
          </a:prstGeom>
        </p:spPr>
      </p:pic>
      <p:pic>
        <p:nvPicPr>
          <p:cNvPr id="7" name="Picture 6" descr="Screenshot 2025-11-15 144557"/>
          <p:cNvPicPr>
            <a:picLocks noChangeAspect="1"/>
          </p:cNvPicPr>
          <p:nvPr/>
        </p:nvPicPr>
        <p:blipFill>
          <a:blip r:embed="rId4"/>
          <a:stretch>
            <a:fillRect/>
          </a:stretch>
        </p:blipFill>
        <p:spPr>
          <a:xfrm>
            <a:off x="7502525" y="1962150"/>
            <a:ext cx="3162935" cy="2449195"/>
          </a:xfrm>
          <a:prstGeom prst="rect">
            <a:avLst/>
          </a:prstGeom>
        </p:spPr>
      </p:pic>
      <p:sp>
        <p:nvSpPr>
          <p:cNvPr id="10" name="Rectangle 4"/>
          <p:cNvSpPr/>
          <p:nvPr/>
        </p:nvSpPr>
        <p:spPr>
          <a:xfrm>
            <a:off x="6759575" y="4822190"/>
            <a:ext cx="4039235" cy="136334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endParaRPr lang="en-US" altLang="en-US">
              <a:latin typeface="Bernard MT Condensed" panose="02050806060905020404" charset="0"/>
              <a:cs typeface="Bernard MT Condensed" panose="02050806060905020404" charset="0"/>
              <a:sym typeface="+mn-lt"/>
            </a:endParaRPr>
          </a:p>
          <a:p>
            <a:pPr algn="just"/>
            <a:r>
              <a:rPr lang="en-US" altLang="en-US">
                <a:latin typeface="Book Antiqua" panose="02040602050305030304" charset="0"/>
                <a:cs typeface="Book Antiqua" panose="02040602050305030304" charset="0"/>
                <a:sym typeface="+mn-lt"/>
              </a:rPr>
              <a:t>Aggregates emission totals by country.</a:t>
            </a:r>
          </a:p>
        </p:txBody>
      </p:sp>
      <p:sp>
        <p:nvSpPr>
          <p:cNvPr id="17" name="Rectangle 4"/>
          <p:cNvSpPr/>
          <p:nvPr/>
        </p:nvSpPr>
        <p:spPr>
          <a:xfrm>
            <a:off x="1685925" y="4822190"/>
            <a:ext cx="4673600" cy="136334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r>
              <a:rPr lang="en-US" altLang="en-US">
                <a:latin typeface="Book Antiqua" panose="02040602050305030304" charset="0"/>
                <a:cs typeface="Book Antiqua" panose="02040602050305030304" charset="0"/>
                <a:sym typeface="+mn-lt"/>
              </a:rPr>
              <a:t>Useful for environmental reporting — shows which regions need more emission control efforts.</a:t>
            </a:r>
          </a:p>
        </p:txBody>
      </p:sp>
      <p:cxnSp>
        <p:nvCxnSpPr>
          <p:cNvPr id="13" name="Straight Arrow Connector 12"/>
          <p:cNvCxnSpPr/>
          <p:nvPr/>
        </p:nvCxnSpPr>
        <p:spPr>
          <a:xfrm>
            <a:off x="6759575" y="2781935"/>
            <a:ext cx="940435" cy="30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9" grpId="0" bldLvl="0" animBg="1"/>
      <p:bldP spid="10" grpId="0" bldLvl="0" animBg="1"/>
      <p:bldP spid="1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1266825" y="4377055"/>
            <a:ext cx="5323205" cy="207581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Summarizes emissions by date.</a:t>
            </a:r>
          </a:p>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Insight:</a:t>
            </a:r>
          </a:p>
          <a:p>
            <a:pPr algn="just"/>
            <a:r>
              <a:rPr lang="en-US" altLang="en-US">
                <a:latin typeface="Book Antiqua" panose="02040602050305030304" charset="0"/>
                <a:cs typeface="Book Antiqua" panose="02040602050305030304" charset="0"/>
                <a:sym typeface="+mn-lt"/>
              </a:rPr>
              <a:t>Helps identify peak emission days, useful for monitoring patterns or special events.</a:t>
            </a:r>
          </a:p>
        </p:txBody>
      </p:sp>
      <p:sp>
        <p:nvSpPr>
          <p:cNvPr id="3" name="Rectangle 4"/>
          <p:cNvSpPr/>
          <p:nvPr/>
        </p:nvSpPr>
        <p:spPr>
          <a:xfrm>
            <a:off x="6905625" y="1635125"/>
            <a:ext cx="4151630" cy="480314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1266825" y="1635125"/>
            <a:ext cx="5323205" cy="253873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2040255" y="503555"/>
            <a:ext cx="8295640" cy="9048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10.  Calculate Daily Emission Trend for a Specific User</a:t>
            </a:r>
          </a:p>
        </p:txBody>
      </p:sp>
      <p:pic>
        <p:nvPicPr>
          <p:cNvPr id="5" name="Picture 4" descr="Screenshot 2025-11-15 144620"/>
          <p:cNvPicPr>
            <a:picLocks noChangeAspect="1"/>
          </p:cNvPicPr>
          <p:nvPr/>
        </p:nvPicPr>
        <p:blipFill>
          <a:blip r:embed="rId3"/>
          <a:stretch>
            <a:fillRect/>
          </a:stretch>
        </p:blipFill>
        <p:spPr>
          <a:xfrm>
            <a:off x="7019290" y="1755140"/>
            <a:ext cx="3921760" cy="4547235"/>
          </a:xfrm>
          <a:prstGeom prst="rect">
            <a:avLst/>
          </a:prstGeom>
        </p:spPr>
      </p:pic>
      <p:pic>
        <p:nvPicPr>
          <p:cNvPr id="7" name="Picture 6" descr="Screenshot 2025-11-15 144236"/>
          <p:cNvPicPr>
            <a:picLocks noChangeAspect="1"/>
          </p:cNvPicPr>
          <p:nvPr/>
        </p:nvPicPr>
        <p:blipFill>
          <a:blip r:embed="rId4"/>
          <a:stretch>
            <a:fillRect/>
          </a:stretch>
        </p:blipFill>
        <p:spPr>
          <a:xfrm>
            <a:off x="1361440" y="1745615"/>
            <a:ext cx="5114925" cy="2333625"/>
          </a:xfrm>
          <a:prstGeom prst="rect">
            <a:avLst/>
          </a:prstGeom>
        </p:spPr>
      </p:pic>
      <p:cxnSp>
        <p:nvCxnSpPr>
          <p:cNvPr id="13" name="Straight Arrow Connector 12"/>
          <p:cNvCxnSpPr/>
          <p:nvPr/>
        </p:nvCxnSpPr>
        <p:spPr>
          <a:xfrm>
            <a:off x="6311900" y="2781935"/>
            <a:ext cx="940435" cy="30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C:/Users/alosh/Pictures/web/Picture1.pngPicture1"/>
          <p:cNvPicPr>
            <a:picLocks noChangeAspect="1"/>
          </p:cNvPicPr>
          <p:nvPr/>
        </p:nvPicPr>
        <p:blipFill>
          <a:blip r:embed="rId2"/>
          <a:srcRect l="26" r="26"/>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Rectangle 4"/>
          <p:cNvSpPr/>
          <p:nvPr/>
        </p:nvSpPr>
        <p:spPr>
          <a:xfrm>
            <a:off x="5743575" y="1544955"/>
            <a:ext cx="5835650" cy="484378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443865" y="1520190"/>
            <a:ext cx="5009515" cy="269875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743585" y="394970"/>
            <a:ext cx="10467975" cy="94678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a:latin typeface="Broadway" panose="04040905080B02020502" charset="0"/>
                <a:cs typeface="Broadway" panose="04040905080B02020502" charset="0"/>
                <a:sym typeface="+mn-lt"/>
              </a:rPr>
              <a:t>1</a:t>
            </a:r>
            <a:r>
              <a:rPr lang="en-IN" altLang="en-US" sz="2400">
                <a:latin typeface="Broadway" panose="04040905080B02020502" charset="0"/>
                <a:cs typeface="Broadway" panose="04040905080B02020502" charset="0"/>
                <a:sym typeface="+mn-lt"/>
              </a:rPr>
              <a:t>1</a:t>
            </a:r>
            <a:r>
              <a:rPr lang="en-US" altLang="en-US" sz="2400">
                <a:latin typeface="Broadway" panose="04040905080B02020502" charset="0"/>
                <a:cs typeface="Broadway" panose="04040905080B02020502" charset="0"/>
                <a:sym typeface="+mn-lt"/>
              </a:rPr>
              <a:t>. Emission Reduction Recommendations to users by activity type</a:t>
            </a:r>
          </a:p>
        </p:txBody>
      </p:sp>
      <p:pic>
        <p:nvPicPr>
          <p:cNvPr id="12" name="Picture 11" descr="Screenshot 2025-11-15 173220"/>
          <p:cNvPicPr>
            <a:picLocks noChangeAspect="1"/>
          </p:cNvPicPr>
          <p:nvPr/>
        </p:nvPicPr>
        <p:blipFill>
          <a:blip r:embed="rId3"/>
          <a:stretch>
            <a:fillRect/>
          </a:stretch>
        </p:blipFill>
        <p:spPr>
          <a:xfrm>
            <a:off x="534035" y="1602105"/>
            <a:ext cx="4819650" cy="2553335"/>
          </a:xfrm>
          <a:prstGeom prst="rect">
            <a:avLst/>
          </a:prstGeom>
        </p:spPr>
      </p:pic>
      <p:pic>
        <p:nvPicPr>
          <p:cNvPr id="16" name="Picture 15" descr="Screenshot 2025-11-15 174052"/>
          <p:cNvPicPr>
            <a:picLocks noChangeAspect="1"/>
          </p:cNvPicPr>
          <p:nvPr/>
        </p:nvPicPr>
        <p:blipFill>
          <a:blip r:embed="rId4"/>
          <a:stretch>
            <a:fillRect/>
          </a:stretch>
        </p:blipFill>
        <p:spPr>
          <a:xfrm>
            <a:off x="5827395" y="1631315"/>
            <a:ext cx="5642610" cy="4670425"/>
          </a:xfrm>
          <a:prstGeom prst="rect">
            <a:avLst/>
          </a:prstGeom>
        </p:spPr>
      </p:pic>
      <p:sp>
        <p:nvSpPr>
          <p:cNvPr id="24" name="Rectangle 4"/>
          <p:cNvSpPr/>
          <p:nvPr/>
        </p:nvSpPr>
        <p:spPr>
          <a:xfrm>
            <a:off x="3161030" y="4472940"/>
            <a:ext cx="2311400" cy="180975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IN" altLang="en-US">
                <a:latin typeface="Book Antiqua" panose="02040602050305030304" charset="0"/>
                <a:cs typeface="Book Antiqua" panose="02040602050305030304" charset="0"/>
                <a:sym typeface="+mn-lt"/>
              </a:rPr>
              <a:t>Give tip to cut down the emission amount through activity by user. </a:t>
            </a:r>
          </a:p>
        </p:txBody>
      </p:sp>
      <p:sp>
        <p:nvSpPr>
          <p:cNvPr id="25" name="Rectangle 4"/>
          <p:cNvSpPr/>
          <p:nvPr/>
        </p:nvSpPr>
        <p:spPr>
          <a:xfrm>
            <a:off x="534035" y="4464050"/>
            <a:ext cx="2433320" cy="171831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altLang="en-US">
                <a:latin typeface="Bernard MT Condensed" panose="02050806060905020404" charset="0"/>
                <a:cs typeface="Bernard MT Condensed" panose="02050806060905020404" charset="0"/>
                <a:sym typeface="+mn-lt"/>
              </a:rPr>
              <a:t>Insight </a:t>
            </a:r>
            <a:r>
              <a:rPr lang="en-US" altLang="en-US">
                <a:latin typeface="Bernard MT Condensed" panose="02050806060905020404" charset="0"/>
                <a:cs typeface="Bernard MT Condensed" panose="02050806060905020404" charset="0"/>
                <a:sym typeface="+mn-lt"/>
              </a:rPr>
              <a:t>:</a:t>
            </a:r>
          </a:p>
          <a:p>
            <a:pPr algn="just"/>
            <a:r>
              <a:rPr lang="en-IN" altLang="en-US">
                <a:latin typeface="Book Antiqua" panose="02040602050305030304" charset="0"/>
                <a:cs typeface="Book Antiqua" panose="02040602050305030304" charset="0"/>
                <a:sym typeface="+mn-lt"/>
              </a:rPr>
              <a:t>Helps users to understand and apply the solution. </a:t>
            </a:r>
          </a:p>
        </p:txBody>
      </p:sp>
      <p:cxnSp>
        <p:nvCxnSpPr>
          <p:cNvPr id="17" name="Straight Arrow Connector 16"/>
          <p:cNvCxnSpPr/>
          <p:nvPr/>
        </p:nvCxnSpPr>
        <p:spPr>
          <a:xfrm>
            <a:off x="5121275" y="2781935"/>
            <a:ext cx="940435" cy="30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9" grpId="0" bldLvl="0" animBg="1"/>
      <p:bldP spid="24" grpId="0" bldLvl="0" animBg="1"/>
      <p:bldP spid="2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C:/Users/alosh/Pictures/web/Picture1.pngPicture1"/>
          <p:cNvPicPr>
            <a:picLocks noChangeAspect="1"/>
          </p:cNvPicPr>
          <p:nvPr/>
        </p:nvPicPr>
        <p:blipFill>
          <a:blip r:embed="rId2"/>
          <a:srcRect l="26" r="26"/>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6443345" y="3654425"/>
            <a:ext cx="4510405" cy="241744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dirty="0">
                <a:latin typeface="Bernard MT Condensed" panose="02050806060905020404" charset="0"/>
                <a:cs typeface="Bernard MT Condensed" panose="02050806060905020404" charset="0"/>
                <a:sym typeface="+mn-lt"/>
              </a:rPr>
              <a:t>Explanation:</a:t>
            </a:r>
          </a:p>
          <a:p>
            <a:r>
              <a:rPr lang="en-US" dirty="0">
                <a:latin typeface="Book Antiqua" panose="02040602050305030304" charset="0"/>
              </a:rPr>
              <a:t>Divides each activity’s emission by the global total to get contribution percentage.</a:t>
            </a:r>
          </a:p>
          <a:p>
            <a:endParaRPr lang="en-US" altLang="en-US" dirty="0">
              <a:cs typeface="+mn-ea"/>
              <a:sym typeface="+mn-lt"/>
            </a:endParaRPr>
          </a:p>
          <a:p>
            <a:pPr algn="just"/>
            <a:r>
              <a:rPr lang="en-US" altLang="en-US" dirty="0">
                <a:latin typeface="Bernard MT Condensed" panose="02050806060905020404" charset="0"/>
                <a:cs typeface="Bernard MT Condensed" panose="02050806060905020404" charset="0"/>
                <a:sym typeface="+mn-lt"/>
              </a:rPr>
              <a:t>Insight:</a:t>
            </a:r>
          </a:p>
          <a:p>
            <a:r>
              <a:rPr lang="en-US" dirty="0">
                <a:latin typeface="Book Antiqua" panose="02040602050305030304" charset="0"/>
              </a:rPr>
              <a:t>Identifies the </a:t>
            </a:r>
            <a:r>
              <a:rPr lang="en-US" b="1" dirty="0">
                <a:latin typeface="Book Antiqua" panose="02040602050305030304" charset="0"/>
              </a:rPr>
              <a:t>most significant emission source</a:t>
            </a:r>
            <a:r>
              <a:rPr lang="en-US" dirty="0">
                <a:latin typeface="Book Antiqua" panose="02040602050305030304" charset="0"/>
              </a:rPr>
              <a:t>, e.g., 79% from electricity.</a:t>
            </a:r>
          </a:p>
        </p:txBody>
      </p:sp>
      <p:sp>
        <p:nvSpPr>
          <p:cNvPr id="3" name="Rectangle 4"/>
          <p:cNvSpPr/>
          <p:nvPr/>
        </p:nvSpPr>
        <p:spPr>
          <a:xfrm>
            <a:off x="1247140" y="1615440"/>
            <a:ext cx="4935855" cy="440245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6536055" y="1615440"/>
            <a:ext cx="4389755" cy="181356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1632585" y="502920"/>
            <a:ext cx="8784590" cy="85788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1</a:t>
            </a:r>
            <a:r>
              <a:rPr lang="en-IN" altLang="en-US" sz="2800">
                <a:latin typeface="Broadway" panose="04040905080B02020502" charset="0"/>
                <a:cs typeface="Broadway" panose="04040905080B02020502" charset="0"/>
                <a:sym typeface="+mn-lt"/>
              </a:rPr>
              <a:t>2</a:t>
            </a:r>
            <a:r>
              <a:rPr lang="en-US" altLang="en-US" sz="2800">
                <a:latin typeface="Broadway" panose="04040905080B02020502" charset="0"/>
                <a:cs typeface="Broadway" panose="04040905080B02020502" charset="0"/>
                <a:sym typeface="+mn-lt"/>
              </a:rPr>
              <a:t>.  Find percentage contribution of each activity to total emissions</a:t>
            </a:r>
          </a:p>
        </p:txBody>
      </p:sp>
      <p:pic>
        <p:nvPicPr>
          <p:cNvPr id="5" name="Picture 4"/>
          <p:cNvPicPr>
            <a:picLocks noChangeAspect="1"/>
          </p:cNvPicPr>
          <p:nvPr/>
        </p:nvPicPr>
        <p:blipFill>
          <a:blip r:embed="rId3"/>
          <a:stretch>
            <a:fillRect/>
          </a:stretch>
        </p:blipFill>
        <p:spPr>
          <a:xfrm>
            <a:off x="6619240" y="1697355"/>
            <a:ext cx="4217035" cy="1634490"/>
          </a:xfrm>
          <a:prstGeom prst="rect">
            <a:avLst/>
          </a:prstGeom>
        </p:spPr>
      </p:pic>
      <p:pic>
        <p:nvPicPr>
          <p:cNvPr id="7" name="Picture 6" descr="Screenshot 2025-11-15 175525"/>
          <p:cNvPicPr>
            <a:picLocks noChangeAspect="1"/>
          </p:cNvPicPr>
          <p:nvPr/>
        </p:nvPicPr>
        <p:blipFill>
          <a:blip r:embed="rId4"/>
          <a:stretch>
            <a:fillRect/>
          </a:stretch>
        </p:blipFill>
        <p:spPr>
          <a:xfrm>
            <a:off x="1329690" y="1716405"/>
            <a:ext cx="4759325" cy="4212590"/>
          </a:xfrm>
          <a:prstGeom prst="rect">
            <a:avLst/>
          </a:prstGeom>
        </p:spPr>
      </p:pic>
      <p:cxnSp>
        <p:nvCxnSpPr>
          <p:cNvPr id="17" name="Straight Arrow Connector 16"/>
          <p:cNvCxnSpPr/>
          <p:nvPr/>
        </p:nvCxnSpPr>
        <p:spPr>
          <a:xfrm>
            <a:off x="5904230" y="2506980"/>
            <a:ext cx="940435" cy="30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4" name="Rectangle 3"/>
          <p:cNvSpPr/>
          <p:nvPr/>
        </p:nvSpPr>
        <p:spPr>
          <a:xfrm>
            <a:off x="0" y="-16476"/>
            <a:ext cx="12192000" cy="6858000"/>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useBgFill="1">
        <p:nvSpPr>
          <p:cNvPr id="5" name="Rectangle 4"/>
          <p:cNvSpPr/>
          <p:nvPr/>
        </p:nvSpPr>
        <p:spPr>
          <a:xfrm>
            <a:off x="594359" y="502920"/>
            <a:ext cx="11003284" cy="5600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2" name="Parallelogram 11"/>
          <p:cNvSpPr/>
          <p:nvPr/>
        </p:nvSpPr>
        <p:spPr>
          <a:xfrm>
            <a:off x="5014452" y="-8238"/>
            <a:ext cx="10441858" cy="6858000"/>
          </a:xfrm>
          <a:prstGeom prst="parallelogram">
            <a:avLst>
              <a:gd name="adj" fmla="val 42634"/>
            </a:avLst>
          </a:prstGeom>
          <a:gradFill>
            <a:gsLst>
              <a:gs pos="0">
                <a:schemeClr val="accent1">
                  <a:lumMod val="5000"/>
                  <a:lumOff val="95000"/>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useBgFill="1">
        <p:nvSpPr>
          <p:cNvPr id="6" name="Rectangle 5"/>
          <p:cNvSpPr/>
          <p:nvPr/>
        </p:nvSpPr>
        <p:spPr>
          <a:xfrm>
            <a:off x="3413760" y="2822350"/>
            <a:ext cx="5364480" cy="3598606"/>
          </a:xfrm>
          <a:prstGeom prst="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3413760" y="2822350"/>
            <a:ext cx="5364480" cy="3598606"/>
          </a:xfrm>
          <a:prstGeom prst="rect">
            <a:avLst/>
          </a:prstGeom>
          <a:solidFill>
            <a:schemeClr val="tx1">
              <a:alpha val="5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8" name="TextBox 7"/>
          <p:cNvSpPr txBox="1"/>
          <p:nvPr/>
        </p:nvSpPr>
        <p:spPr>
          <a:xfrm>
            <a:off x="3618231" y="2093248"/>
            <a:ext cx="4955540" cy="768350"/>
          </a:xfrm>
          <a:prstGeom prst="rect">
            <a:avLst/>
          </a:prstGeom>
          <a:noFill/>
        </p:spPr>
        <p:txBody>
          <a:bodyPr wrap="none" rtlCol="0">
            <a:spAutoFit/>
          </a:bodyPr>
          <a:lstStyle/>
          <a:p>
            <a:pPr algn="ctr"/>
            <a:r>
              <a:rPr lang="en-US" altLang="en-US" sz="4400" spc="300" dirty="0">
                <a:solidFill>
                  <a:schemeClr val="bg1"/>
                </a:solidFill>
                <a:latin typeface="Bernard MT Condensed" panose="02050806060905020404" charset="0"/>
                <a:cs typeface="Bernard MT Condensed" panose="02050806060905020404" charset="0"/>
                <a:sym typeface="+mn-lt"/>
              </a:rPr>
              <a:t>Executive Summary</a:t>
            </a:r>
            <a:endParaRPr lang="en-MY" sz="4400" spc="300" dirty="0">
              <a:solidFill>
                <a:schemeClr val="bg1"/>
              </a:solidFill>
              <a:latin typeface="Bernard MT Condensed" panose="02050806060905020404" charset="0"/>
              <a:cs typeface="Bernard MT Condensed" panose="02050806060905020404" charset="0"/>
              <a:sym typeface="+mn-lt"/>
            </a:endParaRPr>
          </a:p>
        </p:txBody>
      </p:sp>
      <p:sp>
        <p:nvSpPr>
          <p:cNvPr id="14" name="TextBox 13"/>
          <p:cNvSpPr txBox="1"/>
          <p:nvPr/>
        </p:nvSpPr>
        <p:spPr>
          <a:xfrm>
            <a:off x="3507105" y="2899410"/>
            <a:ext cx="5271770" cy="3415030"/>
          </a:xfrm>
          <a:prstGeom prst="rect">
            <a:avLst/>
          </a:prstGeom>
          <a:noFill/>
        </p:spPr>
        <p:txBody>
          <a:bodyPr wrap="square" rtlCol="0">
            <a:spAutoFit/>
          </a:bodyPr>
          <a:lstStyle/>
          <a:p>
            <a:pPr algn="ctr"/>
            <a:r>
              <a:rPr lang="en-US" altLang="en-US" dirty="0">
                <a:solidFill>
                  <a:schemeClr val="bg1"/>
                </a:solidFill>
                <a:latin typeface="Book Antiqua" panose="02040602050305030304" charset="0"/>
                <a:cs typeface="Book Antiqua" panose="02040602050305030304" charset="0"/>
                <a:sym typeface="+mn-lt"/>
              </a:rPr>
              <a:t>The Carbon Emission Calculator project is designed to analyze and quantify carbon emissions produced from various human and organizational activities such as transportation, energy consumption, and waste generation. By leveraging SQL-based data processing, the project provides clear insights into emission patterns, identifies high-impact activities, and supports sustainability-focused decision-making. This analytical framework helps organizations track their carbon footprint and develop strategies for reducing greenhouse gas emissions</a:t>
            </a:r>
            <a:r>
              <a:rPr lang="en-IN" altLang="en-US" dirty="0">
                <a:solidFill>
                  <a:schemeClr val="bg1"/>
                </a:solidFill>
                <a:latin typeface="Book Antiqua" panose="02040602050305030304" charset="0"/>
                <a:cs typeface="Book Antiqua" panose="02040602050305030304" charset="0"/>
                <a:sym typeface="+mn-lt"/>
              </a:rPr>
              <a:t>.</a:t>
            </a:r>
          </a:p>
        </p:txBody>
      </p:sp>
      <p:cxnSp>
        <p:nvCxnSpPr>
          <p:cNvPr id="15" name="Straight Connector 14"/>
          <p:cNvCxnSpPr/>
          <p:nvPr/>
        </p:nvCxnSpPr>
        <p:spPr>
          <a:xfrm>
            <a:off x="5906824" y="5395618"/>
            <a:ext cx="378352" cy="0"/>
          </a:xfrm>
          <a:prstGeom prst="line">
            <a:avLst/>
          </a:prstGeom>
          <a:ln w="19050" cap="rnd">
            <a:solidFill>
              <a:srgbClr val="91B24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fmla="#ppt_w*sin(2.5*pi*$)">
                                          <p:val>
                                            <p:fltVal val="0"/>
                                          </p:val>
                                        </p:tav>
                                        <p:tav tm="100000">
                                          <p:val>
                                            <p:fltVal val="1"/>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C:/Users/alosh/Pictures/web/Picture1.pngPicture1"/>
          <p:cNvPicPr>
            <a:picLocks noChangeAspect="1"/>
          </p:cNvPicPr>
          <p:nvPr/>
        </p:nvPicPr>
        <p:blipFill>
          <a:blip r:embed="rId2"/>
          <a:srcRect l="26" r="26"/>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1903095" y="2021205"/>
            <a:ext cx="3379470" cy="158369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Aggregates daily emission totals per user and filters with HAVING.</a:t>
            </a:r>
          </a:p>
        </p:txBody>
      </p:sp>
      <p:sp>
        <p:nvSpPr>
          <p:cNvPr id="3" name="Rectangle 4"/>
          <p:cNvSpPr/>
          <p:nvPr/>
        </p:nvSpPr>
        <p:spPr>
          <a:xfrm>
            <a:off x="5741670" y="1833880"/>
            <a:ext cx="5182235" cy="293052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5924550" y="4985385"/>
            <a:ext cx="4585335" cy="10572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a:latin typeface="Bernard MT Condensed" panose="02050806060905020404" charset="0"/>
                <a:cs typeface="Bernard MT Condensed" panose="02050806060905020404" charset="0"/>
                <a:sym typeface="+mn-lt"/>
              </a:rPr>
              <a:t>Insight:</a:t>
            </a:r>
          </a:p>
          <a:p>
            <a:pPr algn="just"/>
            <a:r>
              <a:rPr lang="en-US" altLang="en-US">
                <a:latin typeface="Book Antiqua" panose="02040602050305030304" charset="0"/>
                <a:cs typeface="Book Antiqua" panose="02040602050305030304" charset="0"/>
                <a:sym typeface="+mn-lt"/>
              </a:rPr>
              <a:t>Identifies heavy emitters on specific days — good for daily reporting.</a:t>
            </a:r>
            <a:endParaRPr lang="en-MY">
              <a:cs typeface="+mn-ea"/>
              <a:sym typeface="+mn-lt"/>
            </a:endParaRPr>
          </a:p>
        </p:txBody>
      </p:sp>
      <p:sp>
        <p:nvSpPr>
          <p:cNvPr id="9" name="Rectangle 4"/>
          <p:cNvSpPr/>
          <p:nvPr/>
        </p:nvSpPr>
        <p:spPr>
          <a:xfrm>
            <a:off x="2040255" y="598805"/>
            <a:ext cx="8295640" cy="88265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dirty="0">
                <a:latin typeface="Broadway" panose="04040905080B02020502" charset="0"/>
                <a:cs typeface="Broadway" panose="04040905080B02020502" charset="0"/>
                <a:sym typeface="+mn-lt"/>
              </a:rPr>
              <a:t>13.  List users with daily emissions greater than 500 kg CO₂</a:t>
            </a:r>
          </a:p>
        </p:txBody>
      </p:sp>
      <p:pic>
        <p:nvPicPr>
          <p:cNvPr id="5" name="Picture 4"/>
          <p:cNvPicPr>
            <a:picLocks noChangeAspect="1"/>
          </p:cNvPicPr>
          <p:nvPr/>
        </p:nvPicPr>
        <p:blipFill>
          <a:blip r:embed="rId3"/>
          <a:stretch>
            <a:fillRect/>
          </a:stretch>
        </p:blipFill>
        <p:spPr>
          <a:xfrm>
            <a:off x="5820410" y="1913890"/>
            <a:ext cx="5022215" cy="2786380"/>
          </a:xfrm>
          <a:prstGeom prst="rect">
            <a:avLst/>
          </a:prstGeom>
        </p:spPr>
      </p:pic>
      <p:sp>
        <p:nvSpPr>
          <p:cNvPr id="10" name="Rectangle 4"/>
          <p:cNvSpPr/>
          <p:nvPr/>
        </p:nvSpPr>
        <p:spPr>
          <a:xfrm>
            <a:off x="1531620" y="3897630"/>
            <a:ext cx="4002405" cy="213487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pic>
        <p:nvPicPr>
          <p:cNvPr id="7" name="Picture 6"/>
          <p:cNvPicPr>
            <a:picLocks noChangeAspect="1"/>
          </p:cNvPicPr>
          <p:nvPr/>
        </p:nvPicPr>
        <p:blipFill>
          <a:blip r:embed="rId4"/>
          <a:stretch>
            <a:fillRect/>
          </a:stretch>
        </p:blipFill>
        <p:spPr>
          <a:xfrm>
            <a:off x="1628775" y="3985260"/>
            <a:ext cx="3810000" cy="1949450"/>
          </a:xfrm>
          <a:prstGeom prst="rect">
            <a:avLst/>
          </a:prstGeom>
        </p:spPr>
      </p:pic>
      <p:cxnSp>
        <p:nvCxnSpPr>
          <p:cNvPr id="17" name="Straight Arrow Connector 16"/>
          <p:cNvCxnSpPr/>
          <p:nvPr/>
        </p:nvCxnSpPr>
        <p:spPr>
          <a:xfrm flipH="1">
            <a:off x="5011420" y="4145280"/>
            <a:ext cx="1016635" cy="454025"/>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3" descr="C:/Users/alosh/Pictures/web/Picture1.pngPicture1"/>
          <p:cNvPicPr>
            <a:picLocks noChangeAspect="1"/>
          </p:cNvPicPr>
          <p:nvPr/>
        </p:nvPicPr>
        <p:blipFill>
          <a:blip r:embed="rId2"/>
          <a:srcRect l="26" r="26"/>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2" name="Rectangle 4"/>
          <p:cNvSpPr/>
          <p:nvPr/>
        </p:nvSpPr>
        <p:spPr>
          <a:xfrm>
            <a:off x="6536055" y="3314979"/>
            <a:ext cx="4417695" cy="2756891"/>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dirty="0">
                <a:latin typeface="Bernard MT Condensed" panose="02050806060905020404" charset="0"/>
                <a:cs typeface="Bernard MT Condensed" panose="02050806060905020404" charset="0"/>
                <a:sym typeface="+mn-lt"/>
              </a:rPr>
              <a:t>Explanation:</a:t>
            </a:r>
          </a:p>
          <a:p>
            <a:pPr algn="just"/>
            <a:r>
              <a:rPr lang="en-IN" dirty="0">
                <a:latin typeface="Book Antiqua" panose="02040602050305030304" charset="0"/>
              </a:rPr>
              <a:t>First computes total emission per user, then averages by user type.</a:t>
            </a:r>
          </a:p>
          <a:p>
            <a:pPr algn="just"/>
            <a:endParaRPr lang="en-US" altLang="en-US" dirty="0">
              <a:latin typeface="Book Antiqua" panose="02040602050305030304" charset="0"/>
              <a:cs typeface="+mn-ea"/>
              <a:sym typeface="+mn-lt"/>
            </a:endParaRPr>
          </a:p>
          <a:p>
            <a:pPr algn="just"/>
            <a:r>
              <a:rPr lang="en-US" altLang="en-US" dirty="0">
                <a:latin typeface="Bernard MT Condensed" panose="02050806060905020404" charset="0"/>
                <a:cs typeface="Bernard MT Condensed" panose="02050806060905020404" charset="0"/>
                <a:sym typeface="+mn-lt"/>
              </a:rPr>
              <a:t>Insight:</a:t>
            </a:r>
          </a:p>
          <a:p>
            <a:pPr algn="just"/>
            <a:r>
              <a:rPr lang="en-IN" dirty="0">
                <a:latin typeface="Book Antiqua" panose="02040602050305030304" charset="0"/>
              </a:rPr>
              <a:t>Shows that </a:t>
            </a:r>
            <a:r>
              <a:rPr lang="en-IN" b="1" dirty="0">
                <a:latin typeface="Book Antiqua" panose="02040602050305030304" charset="0"/>
              </a:rPr>
              <a:t>companies typically emit much more</a:t>
            </a:r>
            <a:r>
              <a:rPr lang="en-IN" dirty="0">
                <a:latin typeface="Book Antiqua" panose="02040602050305030304" charset="0"/>
              </a:rPr>
              <a:t> than individuals — confirming large-scale operational impact.</a:t>
            </a:r>
            <a:endParaRPr lang="en-US" altLang="en-US" dirty="0">
              <a:latin typeface="Book Antiqua" panose="02040602050305030304" charset="0"/>
              <a:cs typeface="Book Antiqua" panose="02040602050305030304" charset="0"/>
              <a:sym typeface="+mn-lt"/>
            </a:endParaRPr>
          </a:p>
        </p:txBody>
      </p:sp>
      <p:sp>
        <p:nvSpPr>
          <p:cNvPr id="3" name="Rectangle 4"/>
          <p:cNvSpPr/>
          <p:nvPr/>
        </p:nvSpPr>
        <p:spPr>
          <a:xfrm>
            <a:off x="1247140" y="1863725"/>
            <a:ext cx="5060895" cy="415417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4" name="Rectangle 4"/>
          <p:cNvSpPr/>
          <p:nvPr/>
        </p:nvSpPr>
        <p:spPr>
          <a:xfrm>
            <a:off x="6536055" y="1853976"/>
            <a:ext cx="4389755" cy="125285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4"/>
          <p:cNvSpPr/>
          <p:nvPr/>
        </p:nvSpPr>
        <p:spPr>
          <a:xfrm>
            <a:off x="1683026" y="502920"/>
            <a:ext cx="8376340" cy="1112428"/>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Broadway" panose="04040905080B02020502" charset="0"/>
              </a:rPr>
              <a:t>14.  Average emission per user type (individual vs company)</a:t>
            </a:r>
            <a:endParaRPr lang="en-IN" sz="2800" dirty="0">
              <a:latin typeface="Broadway" panose="04040905080B02020502" charset="0"/>
            </a:endParaRPr>
          </a:p>
        </p:txBody>
      </p:sp>
      <p:pic>
        <p:nvPicPr>
          <p:cNvPr id="11" name="Picture 10"/>
          <p:cNvPicPr>
            <a:picLocks noChangeAspect="1"/>
          </p:cNvPicPr>
          <p:nvPr/>
        </p:nvPicPr>
        <p:blipFill>
          <a:blip r:embed="rId3"/>
          <a:stretch>
            <a:fillRect/>
          </a:stretch>
        </p:blipFill>
        <p:spPr>
          <a:xfrm>
            <a:off x="1355725" y="1931656"/>
            <a:ext cx="4860360" cy="3992065"/>
          </a:xfrm>
          <a:prstGeom prst="rect">
            <a:avLst/>
          </a:prstGeom>
        </p:spPr>
      </p:pic>
      <p:pic>
        <p:nvPicPr>
          <p:cNvPr id="13" name="Picture 12"/>
          <p:cNvPicPr>
            <a:picLocks noChangeAspect="1"/>
          </p:cNvPicPr>
          <p:nvPr/>
        </p:nvPicPr>
        <p:blipFill>
          <a:blip r:embed="rId4"/>
          <a:stretch>
            <a:fillRect/>
          </a:stretch>
        </p:blipFill>
        <p:spPr>
          <a:xfrm>
            <a:off x="6640466" y="1964693"/>
            <a:ext cx="4169305" cy="1038997"/>
          </a:xfrm>
          <a:prstGeom prst="rect">
            <a:avLst/>
          </a:prstGeom>
        </p:spPr>
      </p:pic>
      <p:cxnSp>
        <p:nvCxnSpPr>
          <p:cNvPr id="17" name="Straight Arrow Connector 16"/>
          <p:cNvCxnSpPr/>
          <p:nvPr/>
        </p:nvCxnSpPr>
        <p:spPr>
          <a:xfrm>
            <a:off x="5904230" y="2122663"/>
            <a:ext cx="940435" cy="30480"/>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advClick="0" advTm="3000">
        <p14:flythroug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5" descr="A red and white umbrella&#10;&#10;Description automatically generated"/>
          <p:cNvPicPr>
            <a:picLocks noChangeAspect="1"/>
          </p:cNvPicPr>
          <p:nvPr/>
        </p:nvPicPr>
        <p:blipFill rotWithShape="1">
          <a:blip r:embed="rId2" cstate="print">
            <a:extLst>
              <a:ext uri="{28A0092B-C50C-407E-A947-70E740481C1C}">
                <a14:useLocalDpi xmlns:a14="http://schemas.microsoft.com/office/drawing/2010/main" val="0"/>
              </a:ext>
            </a:extLst>
          </a:blip>
          <a:srcRect l="32906" t="7372" r="17094" b="7372"/>
          <a:stretch>
            <a:fillRect/>
          </a:stretch>
        </p:blipFill>
        <p:spPr>
          <a:xfrm>
            <a:off x="0" y="0"/>
            <a:ext cx="6096000" cy="6858000"/>
          </a:xfrm>
          <a:prstGeom prst="rect">
            <a:avLst/>
          </a:prstGeom>
        </p:spPr>
      </p:pic>
      <p:pic>
        <p:nvPicPr>
          <p:cNvPr id="5" name="Picture Placeholder 12" descr="Smoke coming from the clouds&#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50000" t="7780" b="7780"/>
          <a:stretch>
            <a:fillRect/>
          </a:stretch>
        </p:blipFill>
        <p:spPr>
          <a:xfrm>
            <a:off x="6096000" y="0"/>
            <a:ext cx="6096000" cy="6858000"/>
          </a:xfrm>
          <a:prstGeom prst="rect">
            <a:avLst/>
          </a:prstGeom>
        </p:spPr>
      </p:pic>
      <p:sp>
        <p:nvSpPr>
          <p:cNvPr id="6" name="Dark opacity"/>
          <p:cNvSpPr/>
          <p:nvPr/>
        </p:nvSpPr>
        <p:spPr>
          <a:xfrm>
            <a:off x="0" y="7185"/>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7" name="Parallelogram 6"/>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9" name="Rectangle 8"/>
          <p:cNvSpPr/>
          <p:nvPr/>
        </p:nvSpPr>
        <p:spPr>
          <a:xfrm>
            <a:off x="945722" y="1597446"/>
            <a:ext cx="4832225" cy="457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TextBox 9"/>
          <p:cNvSpPr txBox="1"/>
          <p:nvPr/>
        </p:nvSpPr>
        <p:spPr>
          <a:xfrm>
            <a:off x="1086679" y="1848076"/>
            <a:ext cx="4545495" cy="4093428"/>
          </a:xfrm>
          <a:prstGeom prst="rect">
            <a:avLst/>
          </a:prstGeom>
          <a:noFill/>
        </p:spPr>
        <p:txBody>
          <a:bodyPr wrap="square" rtlCol="0">
            <a:spAutoFit/>
          </a:bodyPr>
          <a:lstStyle/>
          <a:p>
            <a:r>
              <a:rPr lang="en-US" sz="2000" dirty="0">
                <a:solidFill>
                  <a:schemeClr val="bg2"/>
                </a:solidFill>
                <a:latin typeface="Bernard MT Condensed" panose="02050806060905020404" charset="0"/>
              </a:rPr>
              <a:t>Key Insights :</a:t>
            </a:r>
          </a:p>
          <a:p>
            <a:endParaRPr lang="en-US" sz="2000" b="1" dirty="0">
              <a:solidFill>
                <a:schemeClr val="bg2"/>
              </a:solidFill>
              <a:latin typeface="Book Antiqua" panose="02040602050305030304" charset="0"/>
            </a:endParaRPr>
          </a:p>
          <a:p>
            <a:pPr marL="342900" indent="-342900">
              <a:buFont typeface="Wingdings" panose="05000000000000000000" pitchFamily="2" charset="2"/>
              <a:buChar char="q"/>
            </a:pPr>
            <a:r>
              <a:rPr lang="en-US" sz="2000" b="1" dirty="0">
                <a:solidFill>
                  <a:schemeClr val="bg2"/>
                </a:solidFill>
                <a:latin typeface="Book Antiqua" panose="02040602050305030304" charset="0"/>
              </a:rPr>
              <a:t>Electricity usage and transport</a:t>
            </a:r>
            <a:r>
              <a:rPr lang="en-US" sz="2000" dirty="0">
                <a:solidFill>
                  <a:schemeClr val="bg2"/>
                </a:solidFill>
                <a:latin typeface="Book Antiqua" panose="02040602050305030304" charset="0"/>
              </a:rPr>
              <a:t> are the largest emission contributors.</a:t>
            </a:r>
          </a:p>
          <a:p>
            <a:pPr marL="342900" indent="-342900">
              <a:buFont typeface="Wingdings" panose="05000000000000000000" pitchFamily="2" charset="2"/>
              <a:buChar char="q"/>
            </a:pPr>
            <a:r>
              <a:rPr lang="en-US" sz="2000" b="1" dirty="0">
                <a:solidFill>
                  <a:schemeClr val="bg2"/>
                </a:solidFill>
                <a:latin typeface="Book Antiqua" panose="02040602050305030304" charset="0"/>
              </a:rPr>
              <a:t>Companies emit significantly more</a:t>
            </a:r>
            <a:r>
              <a:rPr lang="en-US" sz="2000" dirty="0">
                <a:solidFill>
                  <a:schemeClr val="bg2"/>
                </a:solidFill>
                <a:latin typeface="Book Antiqua" panose="02040602050305030304" charset="0"/>
              </a:rPr>
              <a:t> than individuals due to larger operations.</a:t>
            </a:r>
          </a:p>
          <a:p>
            <a:pPr marL="342900" indent="-342900">
              <a:buFont typeface="Wingdings" panose="05000000000000000000" pitchFamily="2" charset="2"/>
              <a:buChar char="q"/>
            </a:pPr>
            <a:r>
              <a:rPr lang="en-US" sz="2000" dirty="0">
                <a:solidFill>
                  <a:schemeClr val="bg2"/>
                </a:solidFill>
                <a:latin typeface="Book Antiqua" panose="02040602050305030304" charset="0"/>
              </a:rPr>
              <a:t>Certain countries and regions show disproportionately high emission levels.</a:t>
            </a:r>
          </a:p>
          <a:p>
            <a:pPr marL="342900" indent="-342900">
              <a:buFont typeface="Wingdings" panose="05000000000000000000" pitchFamily="2" charset="2"/>
              <a:buChar char="q"/>
            </a:pPr>
            <a:r>
              <a:rPr lang="en-US" sz="2000" dirty="0">
                <a:solidFill>
                  <a:schemeClr val="bg2"/>
                </a:solidFill>
                <a:latin typeface="Book Antiqua" panose="02040602050305030304" charset="0"/>
              </a:rPr>
              <a:t>Peak emission days indicate operational spikes or high-usage patterns.</a:t>
            </a:r>
          </a:p>
        </p:txBody>
      </p:sp>
      <p:sp>
        <p:nvSpPr>
          <p:cNvPr id="2" name="Rectangle 1"/>
          <p:cNvSpPr/>
          <p:nvPr/>
        </p:nvSpPr>
        <p:spPr>
          <a:xfrm>
            <a:off x="6319490" y="1630578"/>
            <a:ext cx="4832225" cy="457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TextBox 2"/>
          <p:cNvSpPr txBox="1"/>
          <p:nvPr/>
        </p:nvSpPr>
        <p:spPr>
          <a:xfrm>
            <a:off x="6473699" y="1722184"/>
            <a:ext cx="4545495" cy="4401205"/>
          </a:xfrm>
          <a:prstGeom prst="rect">
            <a:avLst/>
          </a:prstGeom>
          <a:noFill/>
        </p:spPr>
        <p:txBody>
          <a:bodyPr wrap="square" rtlCol="0">
            <a:spAutoFit/>
          </a:bodyPr>
          <a:lstStyle/>
          <a:p>
            <a:r>
              <a:rPr lang="en-US" sz="2000" dirty="0">
                <a:solidFill>
                  <a:schemeClr val="bg2"/>
                </a:solidFill>
                <a:latin typeface="Bernard MT Condensed" panose="02050806060905020404" charset="0"/>
              </a:rPr>
              <a:t>Recommendations :</a:t>
            </a:r>
          </a:p>
          <a:p>
            <a:pPr marL="342900" indent="-342900">
              <a:buFont typeface="Wingdings" panose="05000000000000000000" pitchFamily="2" charset="2"/>
              <a:buChar char="q"/>
            </a:pPr>
            <a:r>
              <a:rPr lang="en-US" sz="2000" dirty="0">
                <a:solidFill>
                  <a:schemeClr val="bg2"/>
                </a:solidFill>
                <a:latin typeface="Book Antiqua" panose="02040602050305030304" charset="0"/>
              </a:rPr>
              <a:t>Shift to </a:t>
            </a:r>
            <a:r>
              <a:rPr lang="en-US" sz="2000" b="1" dirty="0">
                <a:solidFill>
                  <a:schemeClr val="bg2"/>
                </a:solidFill>
                <a:latin typeface="Book Antiqua" panose="02040602050305030304" charset="0"/>
              </a:rPr>
              <a:t>renewable energy sources</a:t>
            </a:r>
            <a:r>
              <a:rPr lang="en-US" sz="2000" dirty="0">
                <a:solidFill>
                  <a:schemeClr val="bg2"/>
                </a:solidFill>
                <a:latin typeface="Book Antiqua" panose="02040602050305030304" charset="0"/>
              </a:rPr>
              <a:t> to reduce electricity-related emissions.</a:t>
            </a:r>
          </a:p>
          <a:p>
            <a:pPr marL="342900" indent="-342900">
              <a:buFont typeface="Wingdings" panose="05000000000000000000" pitchFamily="2" charset="2"/>
              <a:buChar char="q"/>
            </a:pPr>
            <a:r>
              <a:rPr lang="en-US" sz="2000" dirty="0">
                <a:solidFill>
                  <a:schemeClr val="bg2"/>
                </a:solidFill>
                <a:latin typeface="Book Antiqua" panose="02040602050305030304" charset="0"/>
              </a:rPr>
              <a:t>Promote </a:t>
            </a:r>
            <a:r>
              <a:rPr lang="en-US" sz="2000" b="1" dirty="0">
                <a:solidFill>
                  <a:schemeClr val="bg2"/>
                </a:solidFill>
                <a:latin typeface="Book Antiqua" panose="02040602050305030304" charset="0"/>
              </a:rPr>
              <a:t>public transport, carpooling, and EV adoption</a:t>
            </a:r>
            <a:r>
              <a:rPr lang="en-US" sz="2000" dirty="0">
                <a:solidFill>
                  <a:schemeClr val="bg2"/>
                </a:solidFill>
                <a:latin typeface="Book Antiqua" panose="02040602050305030304" charset="0"/>
              </a:rPr>
              <a:t> to minimize travel-based emissions.</a:t>
            </a:r>
          </a:p>
          <a:p>
            <a:pPr marL="342900" indent="-342900">
              <a:buFont typeface="Wingdings" panose="05000000000000000000" pitchFamily="2" charset="2"/>
              <a:buChar char="q"/>
            </a:pPr>
            <a:r>
              <a:rPr lang="en-US" sz="2000" dirty="0">
                <a:solidFill>
                  <a:schemeClr val="bg2"/>
                </a:solidFill>
                <a:latin typeface="Book Antiqua" panose="02040602050305030304" charset="0"/>
              </a:rPr>
              <a:t>Encourage organizations to monitor and reduce operational inefficiencies.</a:t>
            </a:r>
          </a:p>
          <a:p>
            <a:pPr marL="342900" indent="-342900">
              <a:buFont typeface="Wingdings" panose="05000000000000000000" pitchFamily="2" charset="2"/>
              <a:buChar char="q"/>
            </a:pPr>
            <a:r>
              <a:rPr lang="en-US" sz="2000" dirty="0">
                <a:solidFill>
                  <a:schemeClr val="bg2"/>
                </a:solidFill>
                <a:latin typeface="Book Antiqua" panose="02040602050305030304" charset="0"/>
              </a:rPr>
              <a:t>Implement regular carbon audits and dashboard monitoring.</a:t>
            </a:r>
          </a:p>
          <a:p>
            <a:pPr marL="342900" indent="-342900">
              <a:buFont typeface="Wingdings" panose="05000000000000000000" pitchFamily="2" charset="2"/>
              <a:buChar char="q"/>
            </a:pPr>
            <a:r>
              <a:rPr lang="en-US" sz="2000" dirty="0">
                <a:solidFill>
                  <a:schemeClr val="bg2"/>
                </a:solidFill>
                <a:latin typeface="Book Antiqua" panose="02040602050305030304" charset="0"/>
              </a:rPr>
              <a:t>Provide personalized reduction tips based on user activity logs.</a:t>
            </a:r>
          </a:p>
        </p:txBody>
      </p:sp>
      <p:sp>
        <p:nvSpPr>
          <p:cNvPr id="11" name="TextBox 10"/>
          <p:cNvSpPr txBox="1"/>
          <p:nvPr/>
        </p:nvSpPr>
        <p:spPr>
          <a:xfrm>
            <a:off x="699194" y="454519"/>
            <a:ext cx="10786479" cy="707886"/>
          </a:xfrm>
          <a:prstGeom prst="rect">
            <a:avLst/>
          </a:prstGeom>
          <a:noFill/>
        </p:spPr>
        <p:txBody>
          <a:bodyPr wrap="none" rtlCol="0">
            <a:spAutoFit/>
          </a:bodyPr>
          <a:lstStyle/>
          <a:p>
            <a:pPr algn="ctr"/>
            <a:r>
              <a:rPr lang="en-IN" sz="4000" dirty="0">
                <a:solidFill>
                  <a:schemeClr val="bg2"/>
                </a:solidFill>
                <a:latin typeface="Broadway" panose="04040905080B02020502" charset="0"/>
              </a:rPr>
              <a:t>Business Insights &amp; Recommendations</a:t>
            </a:r>
            <a:endParaRPr lang="en-MY" sz="4000" dirty="0">
              <a:solidFill>
                <a:schemeClr val="bg2"/>
              </a:solidFill>
              <a:latin typeface="Broadway" panose="04040905080B02020502" charset="0"/>
              <a:cs typeface="+mn-ea"/>
              <a:sym typeface="+mn-lt"/>
            </a:endParaRPr>
          </a:p>
        </p:txBody>
      </p:sp>
    </p:spTree>
  </p:cSld>
  <p:clrMapOvr>
    <a:masterClrMapping/>
  </p:clrMapOvr>
  <p:transition spd="slow" advClick="0" advTm="3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19" presetClass="entr" presetSubtype="10" fill="hold" grpId="0" nodeType="withEffect">
                                  <p:stCondLst>
                                    <p:cond delay="0"/>
                                  </p:stCondLst>
                                  <p:iterate type="lt">
                                    <p:tmPct val="10000"/>
                                  </p:iterate>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fmla="#ppt_w*sin(2.5*pi*$)">
                                          <p:val>
                                            <p:fltVal val="0"/>
                                          </p:val>
                                        </p:tav>
                                        <p:tav tm="100000">
                                          <p:val>
                                            <p:fltVal val="1"/>
                                          </p:val>
                                        </p:tav>
                                      </p:tavLst>
                                    </p:anim>
                                    <p:anim calcmode="lin" valueType="num">
                                      <p:cBhvr>
                                        <p:cTn id="14"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8" descr="A snow covered fores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7845" r="50000" b="7845"/>
          <a:stretch>
            <a:fillRect/>
          </a:stretch>
        </p:blipFill>
        <p:spPr>
          <a:xfrm>
            <a:off x="0" y="0"/>
            <a:ext cx="6096000" cy="6858000"/>
          </a:xfrm>
          <a:prstGeom prst="rect">
            <a:avLst/>
          </a:prstGeom>
        </p:spPr>
      </p:pic>
      <p:pic>
        <p:nvPicPr>
          <p:cNvPr id="6" name="Picture Placeholder 18" descr="A tree with a mountain in the background&#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l="27840" t="42500" r="22160" b="20000"/>
          <a:stretch>
            <a:fillRect/>
          </a:stretch>
        </p:blipFill>
        <p:spPr>
          <a:xfrm>
            <a:off x="6096000" y="0"/>
            <a:ext cx="6096000" cy="6858000"/>
          </a:xfrm>
          <a:prstGeom prst="rect">
            <a:avLst/>
          </a:prstGeom>
        </p:spPr>
      </p:pic>
      <p:sp>
        <p:nvSpPr>
          <p:cNvPr id="7" name="Dark opacity"/>
          <p:cNvSpPr/>
          <p:nvPr/>
        </p:nvSpPr>
        <p:spPr>
          <a:xfrm>
            <a:off x="0" y="0"/>
            <a:ext cx="12192000"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8" name="Parallelogram 7"/>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TextBox 2"/>
          <p:cNvSpPr txBox="1"/>
          <p:nvPr/>
        </p:nvSpPr>
        <p:spPr>
          <a:xfrm>
            <a:off x="2014328" y="2117834"/>
            <a:ext cx="8521148" cy="3728649"/>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US" sz="2000" dirty="0">
                <a:solidFill>
                  <a:schemeClr val="bg2"/>
                </a:solidFill>
              </a:rPr>
              <a:t>Integration of </a:t>
            </a:r>
            <a:r>
              <a:rPr lang="en-US" sz="2000" b="1" dirty="0">
                <a:solidFill>
                  <a:schemeClr val="bg2"/>
                </a:solidFill>
              </a:rPr>
              <a:t>real-time IoT data</a:t>
            </a:r>
            <a:r>
              <a:rPr lang="en-US" sz="2000" dirty="0">
                <a:solidFill>
                  <a:schemeClr val="bg2"/>
                </a:solidFill>
              </a:rPr>
              <a:t> from smart meters, vehicles, and sensors.</a:t>
            </a:r>
          </a:p>
          <a:p>
            <a:pPr marL="342900" indent="-342900">
              <a:lnSpc>
                <a:spcPct val="150000"/>
              </a:lnSpc>
              <a:buFont typeface="Wingdings" panose="05000000000000000000" pitchFamily="2" charset="2"/>
              <a:buChar char="q"/>
            </a:pPr>
            <a:r>
              <a:rPr lang="en-US" sz="2000" dirty="0">
                <a:solidFill>
                  <a:schemeClr val="bg2"/>
                </a:solidFill>
              </a:rPr>
              <a:t>Development of predictive models for </a:t>
            </a:r>
            <a:r>
              <a:rPr lang="en-US" sz="2000" b="1" dirty="0">
                <a:solidFill>
                  <a:schemeClr val="bg2"/>
                </a:solidFill>
              </a:rPr>
              <a:t>forecasting future emissions</a:t>
            </a:r>
            <a:r>
              <a:rPr lang="en-US" sz="2000" dirty="0">
                <a:solidFill>
                  <a:schemeClr val="bg2"/>
                </a:solidFill>
              </a:rPr>
              <a:t>.</a:t>
            </a:r>
          </a:p>
          <a:p>
            <a:pPr marL="342900" indent="-342900">
              <a:lnSpc>
                <a:spcPct val="150000"/>
              </a:lnSpc>
              <a:buFont typeface="Wingdings" panose="05000000000000000000" pitchFamily="2" charset="2"/>
              <a:buChar char="q"/>
            </a:pPr>
            <a:r>
              <a:rPr lang="en-US" sz="2000" dirty="0">
                <a:solidFill>
                  <a:schemeClr val="bg2"/>
                </a:solidFill>
              </a:rPr>
              <a:t>Visualization dashboards using </a:t>
            </a:r>
            <a:r>
              <a:rPr lang="en-US" sz="2000" b="1" dirty="0">
                <a:solidFill>
                  <a:schemeClr val="bg2"/>
                </a:solidFill>
              </a:rPr>
              <a:t>Power BI / Tableau</a:t>
            </a:r>
            <a:r>
              <a:rPr lang="en-US" sz="2000" dirty="0">
                <a:solidFill>
                  <a:schemeClr val="bg2"/>
                </a:solidFill>
              </a:rPr>
              <a:t>.</a:t>
            </a:r>
          </a:p>
          <a:p>
            <a:pPr marL="342900" indent="-342900">
              <a:lnSpc>
                <a:spcPct val="150000"/>
              </a:lnSpc>
              <a:buFont typeface="Wingdings" panose="05000000000000000000" pitchFamily="2" charset="2"/>
              <a:buChar char="q"/>
            </a:pPr>
            <a:r>
              <a:rPr lang="en-US" sz="2000" dirty="0">
                <a:solidFill>
                  <a:schemeClr val="bg2"/>
                </a:solidFill>
              </a:rPr>
              <a:t>Machine learning suggestions for personalized reduction strategies.</a:t>
            </a:r>
          </a:p>
          <a:p>
            <a:pPr marL="342900" indent="-342900">
              <a:lnSpc>
                <a:spcPct val="150000"/>
              </a:lnSpc>
              <a:buFont typeface="Wingdings" panose="05000000000000000000" pitchFamily="2" charset="2"/>
              <a:buChar char="q"/>
            </a:pPr>
            <a:r>
              <a:rPr lang="en-US" sz="2000" dirty="0">
                <a:solidFill>
                  <a:schemeClr val="bg2"/>
                </a:solidFill>
              </a:rPr>
              <a:t>Expansion into </a:t>
            </a:r>
            <a:r>
              <a:rPr lang="en-US" sz="2000" b="1" dirty="0">
                <a:solidFill>
                  <a:schemeClr val="bg2"/>
                </a:solidFill>
              </a:rPr>
              <a:t>renewable energy tracking &amp; carbon credit management</a:t>
            </a:r>
            <a:r>
              <a:rPr lang="en-US" sz="2000" dirty="0">
                <a:solidFill>
                  <a:schemeClr val="bg2"/>
                </a:solidFill>
              </a:rPr>
              <a:t>.</a:t>
            </a:r>
          </a:p>
          <a:p>
            <a:pPr marL="342900" indent="-342900">
              <a:lnSpc>
                <a:spcPct val="150000"/>
              </a:lnSpc>
              <a:buFont typeface="Wingdings" panose="05000000000000000000" pitchFamily="2" charset="2"/>
              <a:buChar char="q"/>
            </a:pPr>
            <a:r>
              <a:rPr lang="en-US" sz="2000" dirty="0">
                <a:solidFill>
                  <a:schemeClr val="bg2"/>
                </a:solidFill>
              </a:rPr>
              <a:t>API-based integration for large-scale organizational deployment.</a:t>
            </a:r>
          </a:p>
        </p:txBody>
      </p:sp>
      <p:sp>
        <p:nvSpPr>
          <p:cNvPr id="5" name="TextBox 4"/>
          <p:cNvSpPr txBox="1"/>
          <p:nvPr/>
        </p:nvSpPr>
        <p:spPr>
          <a:xfrm>
            <a:off x="3789023" y="965268"/>
            <a:ext cx="4507965" cy="830997"/>
          </a:xfrm>
          <a:prstGeom prst="rect">
            <a:avLst/>
          </a:prstGeom>
          <a:noFill/>
        </p:spPr>
        <p:txBody>
          <a:bodyPr wrap="none" rtlCol="0">
            <a:spAutoFit/>
          </a:bodyPr>
          <a:lstStyle/>
          <a:p>
            <a:pPr algn="ctr"/>
            <a:r>
              <a:rPr lang="en-IN" sz="4800" dirty="0">
                <a:solidFill>
                  <a:schemeClr val="bg2"/>
                </a:solidFill>
                <a:latin typeface="Broadway" panose="04040905080B02020502" charset="0"/>
              </a:rPr>
              <a:t>Future Scope</a:t>
            </a:r>
            <a:endParaRPr lang="en-MY" sz="4800" dirty="0">
              <a:solidFill>
                <a:schemeClr val="bg2"/>
              </a:solidFill>
              <a:latin typeface="Broadway" panose="04040905080B02020502" charset="0"/>
              <a:cs typeface="+mn-ea"/>
              <a:sym typeface="+mn-lt"/>
            </a:endParaRPr>
          </a:p>
        </p:txBody>
      </p:sp>
    </p:spTree>
  </p:cSld>
  <p:clrMapOvr>
    <a:masterClrMapping/>
  </p:clrMapOvr>
  <p:transition spd="slow" advClick="0"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fmla="#ppt_w*sin(2.5*pi*$)">
                                          <p:val>
                                            <p:fltVal val="0"/>
                                          </p:val>
                                        </p:tav>
                                        <p:tav tm="100000">
                                          <p:val>
                                            <p:fltVal val="1"/>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par>
                                <p:cTn id="9" presetID="6"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13252"/>
            <a:ext cx="12192000" cy="6858000"/>
          </a:xfrm>
          <a:prstGeom prst="rect">
            <a:avLst/>
          </a:prstGeom>
        </p:spPr>
      </p:pic>
      <p:sp>
        <p:nvSpPr>
          <p:cNvPr id="5" name="TextBox 4"/>
          <p:cNvSpPr txBox="1"/>
          <p:nvPr/>
        </p:nvSpPr>
        <p:spPr>
          <a:xfrm>
            <a:off x="3874953" y="978521"/>
            <a:ext cx="4362606" cy="830997"/>
          </a:xfrm>
          <a:prstGeom prst="rect">
            <a:avLst/>
          </a:prstGeom>
          <a:noFill/>
        </p:spPr>
        <p:txBody>
          <a:bodyPr wrap="none" rtlCol="0">
            <a:spAutoFit/>
          </a:bodyPr>
          <a:lstStyle/>
          <a:p>
            <a:pPr algn="ctr"/>
            <a:r>
              <a:rPr lang="en-MY" sz="4800" dirty="0">
                <a:solidFill>
                  <a:schemeClr val="bg1"/>
                </a:solidFill>
                <a:latin typeface="Broadway" panose="04040905080B02020502" charset="0"/>
                <a:cs typeface="+mn-ea"/>
                <a:sym typeface="+mn-lt"/>
              </a:rPr>
              <a:t>CONCLUSION</a:t>
            </a:r>
          </a:p>
        </p:txBody>
      </p:sp>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TextBox 9"/>
          <p:cNvSpPr txBox="1"/>
          <p:nvPr/>
        </p:nvSpPr>
        <p:spPr>
          <a:xfrm>
            <a:off x="2385390" y="2572343"/>
            <a:ext cx="7195929" cy="2554545"/>
          </a:xfrm>
          <a:prstGeom prst="rect">
            <a:avLst/>
          </a:prstGeom>
          <a:noFill/>
        </p:spPr>
        <p:txBody>
          <a:bodyPr wrap="square" rtlCol="0">
            <a:spAutoFit/>
          </a:bodyPr>
          <a:lstStyle/>
          <a:p>
            <a:pPr algn="ctr"/>
            <a:r>
              <a:rPr lang="en-US" sz="2000" dirty="0">
                <a:solidFill>
                  <a:schemeClr val="bg2"/>
                </a:solidFill>
                <a:latin typeface="Book Antiqua" panose="02040602050305030304" charset="0"/>
              </a:rPr>
              <a:t>The SQL-based Carbon Emission Calculator delivers a structured and analytical approach for evaluating carbon footprints across diverse activities. By organizing data into a clear schema and executing detailed emission queries, the project provides valuable insights for sustainability planning. The findings support environmental responsibility by identifying actionable opportunities for reducing overall carbon output.</a:t>
            </a:r>
            <a:endParaRPr lang="en-MY" sz="2000" dirty="0">
              <a:solidFill>
                <a:schemeClr val="bg2"/>
              </a:solidFill>
              <a:latin typeface="Book Antiqua" panose="02040602050305030304" charset="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24000">
        <p14:flythrough/>
      </p:transition>
    </mc:Choice>
    <mc:Fallback xmlns="">
      <p:transition spd="slow" advClick="0" advTm="2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9" presetClass="entr" presetSubtype="10" fill="hold" grpId="0" nodeType="withEffect">
                                  <p:stCondLst>
                                    <p:cond delay="0"/>
                                  </p:stCondLst>
                                  <p:iterate type="lt">
                                    <p:tmPct val="10000"/>
                                  </p:iterate>
                                  <p:childTnLst>
                                    <p:set>
                                      <p:cBhvr>
                                        <p:cTn id="8" dur="1" fill="hold">
                                          <p:stCondLst>
                                            <p:cond delay="0"/>
                                          </p:stCondLst>
                                        </p:cTn>
                                        <p:tgtEl>
                                          <p:spTgt spid="5"/>
                                        </p:tgtEl>
                                        <p:attrNameLst>
                                          <p:attrName>style.visibility</p:attrName>
                                        </p:attrNameLst>
                                      </p:cBhvr>
                                      <p:to>
                                        <p:strVal val="visible"/>
                                      </p:to>
                                    </p:set>
                                    <p:anim calcmode="lin" valueType="num">
                                      <p:cBhvr>
                                        <p:cTn id="9" dur="500" fill="hold"/>
                                        <p:tgtEl>
                                          <p:spTgt spid="5"/>
                                        </p:tgtEl>
                                        <p:attrNameLst>
                                          <p:attrName>ppt_w</p:attrName>
                                        </p:attrNameLst>
                                      </p:cBhvr>
                                      <p:tavLst>
                                        <p:tav tm="0" fmla="#ppt_w*sin(2.5*pi*$)">
                                          <p:val>
                                            <p:fltVal val="0"/>
                                          </p:val>
                                        </p:tav>
                                        <p:tav tm="100000">
                                          <p:val>
                                            <p:fltVal val="1"/>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par>
                                <p:cTn id="11" presetID="6" presetClass="entr" presetSubtype="16"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C:/Users/alosh/Pictures/web/Picture2.pngPicture2"/>
          <p:cNvPicPr>
            <a:picLocks noChangeAspect="1"/>
          </p:cNvPicPr>
          <p:nvPr/>
        </p:nvPicPr>
        <p:blipFill>
          <a:blip r:embed="rId2"/>
          <a:srcRect t="6240" b="6240"/>
          <a:stretch>
            <a:fillRect/>
          </a:stretch>
        </p:blipFill>
        <p:spPr>
          <a:xfrm>
            <a:off x="0" y="0"/>
            <a:ext cx="12192000" cy="6858000"/>
          </a:xfrm>
          <a:prstGeom prst="rect">
            <a:avLst/>
          </a:prstGeom>
        </p:spPr>
      </p:pic>
      <p:sp>
        <p:nvSpPr>
          <p:cNvPr id="6" name="Parallelogram 5"/>
          <p:cNvSpPr/>
          <p:nvPr/>
        </p:nvSpPr>
        <p:spPr>
          <a:xfrm>
            <a:off x="4418104" y="60960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TextBox 2"/>
          <p:cNvSpPr txBox="1"/>
          <p:nvPr/>
        </p:nvSpPr>
        <p:spPr>
          <a:xfrm>
            <a:off x="3206115" y="394970"/>
            <a:ext cx="5137785" cy="1210310"/>
          </a:xfrm>
          <a:prstGeom prst="rect">
            <a:avLst/>
          </a:prstGeom>
          <a:noFill/>
        </p:spPr>
        <p:txBody>
          <a:bodyPr wrap="none" rtlCol="0">
            <a:noAutofit/>
          </a:bodyPr>
          <a:lstStyle/>
          <a:p>
            <a:pPr algn="ctr"/>
            <a:r>
              <a:rPr lang="en-IN" altLang="en-MY" sz="7200" u="sng" dirty="0">
                <a:solidFill>
                  <a:schemeClr val="tx1">
                    <a:lumMod val="95000"/>
                    <a:lumOff val="5000"/>
                  </a:schemeClr>
                </a:solidFill>
                <a:effectLst>
                  <a:outerShdw blurRad="38100" dist="38100" dir="2700000" algn="tl">
                    <a:srgbClr val="000000">
                      <a:alpha val="43137"/>
                    </a:srgbClr>
                  </a:outerShdw>
                </a:effectLst>
                <a:highlight>
                  <a:srgbClr val="C0C0C0"/>
                </a:highlight>
                <a:latin typeface="Algerian" panose="04020705040A02060702" pitchFamily="82" charset="0"/>
                <a:cs typeface="Bernard MT Condensed" panose="02050806060905020404" charset="0"/>
                <a:sym typeface="+mn-lt"/>
              </a:rPr>
              <a:t>THANK YOU</a:t>
            </a:r>
          </a:p>
        </p:txBody>
      </p:sp>
      <p:sp>
        <p:nvSpPr>
          <p:cNvPr id="2" name="TextBox 1">
            <a:extLst>
              <a:ext uri="{FF2B5EF4-FFF2-40B4-BE49-F238E27FC236}">
                <a16:creationId xmlns:a16="http://schemas.microsoft.com/office/drawing/2014/main" id="{FDD0E948-1BD3-9A5F-5EF0-28546D59E69B}"/>
              </a:ext>
            </a:extLst>
          </p:cNvPr>
          <p:cNvSpPr txBox="1"/>
          <p:nvPr/>
        </p:nvSpPr>
        <p:spPr>
          <a:xfrm>
            <a:off x="3583460" y="2233518"/>
            <a:ext cx="4061254" cy="1998122"/>
          </a:xfrm>
          <a:prstGeom prst="rect">
            <a:avLst/>
          </a:prstGeom>
          <a:noFill/>
        </p:spPr>
        <p:txBody>
          <a:bodyPr wrap="none" rtlCol="0">
            <a:noAutofit/>
          </a:bodyPr>
          <a:lstStyle/>
          <a:p>
            <a:pPr algn="ctr"/>
            <a:r>
              <a:rPr lang="en-IN" altLang="en-MY" sz="5400" u="sng" dirty="0">
                <a:solidFill>
                  <a:srgbClr val="FFFF00"/>
                </a:solidFill>
                <a:effectLst>
                  <a:outerShdw blurRad="38100" dist="38100" dir="2700000" algn="tl">
                    <a:srgbClr val="000000">
                      <a:alpha val="43137"/>
                    </a:srgbClr>
                  </a:outerShdw>
                </a:effectLst>
                <a:latin typeface="Algerian" panose="04020705040A02060702" pitchFamily="82" charset="0"/>
                <a:cs typeface="Bernard MT Condensed" panose="02050806060905020404" charset="0"/>
                <a:sym typeface="+mn-lt"/>
              </a:rPr>
              <a:t>Any </a:t>
            </a:r>
          </a:p>
          <a:p>
            <a:pPr algn="ctr"/>
            <a:r>
              <a:rPr lang="en-IN" altLang="en-MY" sz="5400" u="sng" dirty="0">
                <a:solidFill>
                  <a:srgbClr val="FFFF00"/>
                </a:solidFill>
                <a:effectLst>
                  <a:outerShdw blurRad="38100" dist="38100" dir="2700000" algn="tl">
                    <a:srgbClr val="000000">
                      <a:alpha val="43137"/>
                    </a:srgbClr>
                  </a:outerShdw>
                </a:effectLst>
                <a:latin typeface="Algerian" panose="04020705040A02060702" pitchFamily="82" charset="0"/>
                <a:cs typeface="Bernard MT Condensed" panose="02050806060905020404" charset="0"/>
                <a:sym typeface="+mn-lt"/>
              </a:rPr>
              <a:t>Questions ?</a:t>
            </a: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750" fill="hold"/>
                                        <p:tgtEl>
                                          <p:spTgt spid="8"/>
                                        </p:tgtEl>
                                      </p:cBhvr>
                                      <p:by x="105000" y="105000"/>
                                    </p:animScale>
                                  </p:childTnLst>
                                </p:cTn>
                              </p:par>
                              <p:par>
                                <p:cTn id="7" presetID="19" presetClass="entr" presetSubtype="10" fill="hold" grpId="0" nodeType="withEffect">
                                  <p:stCondLst>
                                    <p:cond delay="1000"/>
                                  </p:stCondLst>
                                  <p:iterate type="lt">
                                    <p:tmPct val="10000"/>
                                  </p:iterate>
                                  <p:childTnLst>
                                    <p:set>
                                      <p:cBhvr>
                                        <p:cTn id="8" dur="1" fill="hold">
                                          <p:stCondLst>
                                            <p:cond delay="0"/>
                                          </p:stCondLst>
                                        </p:cTn>
                                        <p:tgtEl>
                                          <p:spTgt spid="3"/>
                                        </p:tgtEl>
                                        <p:attrNameLst>
                                          <p:attrName>style.visibility</p:attrName>
                                        </p:attrNameLst>
                                      </p:cBhvr>
                                      <p:to>
                                        <p:strVal val="visible"/>
                                      </p:to>
                                    </p:set>
                                    <p:anim calcmode="lin" valueType="num">
                                      <p:cBhvr>
                                        <p:cTn id="9" dur="500" fill="hold"/>
                                        <p:tgtEl>
                                          <p:spTgt spid="3"/>
                                        </p:tgtEl>
                                        <p:attrNameLst>
                                          <p:attrName>ppt_w</p:attrName>
                                        </p:attrNameLst>
                                      </p:cBhvr>
                                      <p:tavLst>
                                        <p:tav tm="0" fmla="#ppt_w*sin(2.5*pi*$)">
                                          <p:val>
                                            <p:fltVal val="0"/>
                                          </p:val>
                                        </p:tav>
                                        <p:tav tm="100000">
                                          <p:val>
                                            <p:fltVal val="1"/>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par>
                                <p:cTn id="11" presetID="31" presetClass="entr" presetSubtype="0" fill="hold" grpId="0" nodeType="withEffect">
                                  <p:stCondLst>
                                    <p:cond delay="125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8" name="Parallelogram 7"/>
          <p:cNvSpPr/>
          <p:nvPr/>
        </p:nvSpPr>
        <p:spPr>
          <a:xfrm>
            <a:off x="5014452" y="0"/>
            <a:ext cx="10441858" cy="6858000"/>
          </a:xfrm>
          <a:prstGeom prst="parallelogram">
            <a:avLst>
              <a:gd name="adj" fmla="val 42634"/>
            </a:avLst>
          </a:prstGeom>
          <a:gradFill>
            <a:gsLst>
              <a:gs pos="0">
                <a:schemeClr val="accent1">
                  <a:lumMod val="5000"/>
                  <a:lumOff val="95000"/>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1697990" y="1161415"/>
            <a:ext cx="8107045" cy="4699635"/>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en-US" sz="2400" b="1">
                <a:latin typeface="Broadway" panose="04040905080B02020502" charset="0"/>
                <a:cs typeface="Broadway" panose="04040905080B02020502" charset="0"/>
                <a:sym typeface="+mn-lt"/>
              </a:rPr>
              <a:t>Key Highlights</a:t>
            </a:r>
            <a:r>
              <a:rPr lang="en-IN" altLang="en-US" sz="2400" b="1">
                <a:latin typeface="Broadway" panose="04040905080B02020502" charset="0"/>
                <a:cs typeface="Broadway" panose="04040905080B02020502" charset="0"/>
                <a:sym typeface="+mn-lt"/>
              </a:rPr>
              <a:t> : </a:t>
            </a:r>
            <a:endParaRPr lang="en-US" altLang="en-US" sz="2400" b="1">
              <a:latin typeface="Broadway" panose="04040905080B02020502" charset="0"/>
              <a:cs typeface="Broadway" panose="04040905080B02020502" charset="0"/>
              <a:sym typeface="+mn-lt"/>
            </a:endParaRPr>
          </a:p>
          <a:p>
            <a:pPr algn="ctr"/>
            <a:endParaRPr lang="en-US" altLang="en-US">
              <a:cs typeface="+mn-ea"/>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Comprehensive SQL-driven analysis of activity-level carbon emissions</a:t>
            </a:r>
          </a:p>
          <a:p>
            <a:pPr marL="285750" indent="-285750" algn="l">
              <a:buFont typeface="Wingdings" panose="05000000000000000000" charset="0"/>
              <a:buChar char="q"/>
            </a:pPr>
            <a:endParaRPr lang="en-US" altLang="en-US">
              <a:latin typeface="Book Antiqua" panose="02040602050305030304" charset="0"/>
              <a:cs typeface="Book Antiqua" panose="02040602050305030304" charset="0"/>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Identification of top emitting users, activities, and countries</a:t>
            </a:r>
          </a:p>
          <a:p>
            <a:pPr marL="285750" indent="-285750" algn="l">
              <a:buFont typeface="Wingdings" panose="05000000000000000000" charset="0"/>
              <a:buChar char="q"/>
            </a:pPr>
            <a:endParaRPr lang="en-US" altLang="en-US">
              <a:latin typeface="Book Antiqua" panose="02040602050305030304" charset="0"/>
              <a:cs typeface="Book Antiqua" panose="02040602050305030304" charset="0"/>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Daily, weekly, and category-based emission trend monitoring</a:t>
            </a:r>
          </a:p>
          <a:p>
            <a:pPr marL="285750" indent="-285750" algn="l">
              <a:buFont typeface="Wingdings" panose="05000000000000000000" charset="0"/>
              <a:buChar char="q"/>
            </a:pPr>
            <a:endParaRPr lang="en-US" altLang="en-US">
              <a:latin typeface="Book Antiqua" panose="02040602050305030304" charset="0"/>
              <a:cs typeface="Book Antiqua" panose="02040602050305030304" charset="0"/>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Percentage contribution analysis to highlight high-impact sources</a:t>
            </a:r>
          </a:p>
          <a:p>
            <a:pPr marL="285750" indent="-285750" algn="l">
              <a:buFont typeface="Wingdings" panose="05000000000000000000" charset="0"/>
              <a:buChar char="q"/>
            </a:pPr>
            <a:endParaRPr lang="en-US" altLang="en-US">
              <a:latin typeface="Book Antiqua" panose="02040602050305030304" charset="0"/>
              <a:cs typeface="Book Antiqua" panose="02040602050305030304" charset="0"/>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Data-backed carbon reduction recommendations</a:t>
            </a:r>
          </a:p>
          <a:p>
            <a:pPr marL="285750" indent="-285750" algn="l">
              <a:buFont typeface="Wingdings" panose="05000000000000000000" charset="0"/>
              <a:buChar char="q"/>
            </a:pPr>
            <a:endParaRPr lang="en-US" altLang="en-US">
              <a:latin typeface="Book Antiqua" panose="02040602050305030304" charset="0"/>
              <a:cs typeface="Book Antiqua" panose="02040602050305030304" charset="0"/>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Clean and scalable database schema for environmental analytics</a:t>
            </a:r>
            <a:endParaRPr lang="en-MY">
              <a:latin typeface="Book Antiqua" panose="02040602050305030304" charset="0"/>
              <a:cs typeface="Book Antiqua" panose="0204060205030503030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1932940" y="831215"/>
            <a:ext cx="8162925" cy="5057775"/>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u="sng">
                <a:latin typeface="Broadway" panose="04040905080B02020502" charset="0"/>
                <a:cs typeface="Broadway" panose="04040905080B02020502" charset="0"/>
                <a:sym typeface="+mn-lt"/>
              </a:rPr>
              <a:t>Business Objectives &amp; Problem Statement</a:t>
            </a:r>
          </a:p>
          <a:p>
            <a:pPr algn="l"/>
            <a:endParaRPr lang="en-US" altLang="en-US">
              <a:latin typeface="Bernard MT Condensed" panose="02050806060905020404" charset="0"/>
              <a:cs typeface="Bernard MT Condensed" panose="02050806060905020404" charset="0"/>
              <a:sym typeface="+mn-lt"/>
            </a:endParaRPr>
          </a:p>
          <a:p>
            <a:pPr algn="l"/>
            <a:r>
              <a:rPr lang="en-US" altLang="en-US">
                <a:latin typeface="Bernard MT Condensed" panose="02050806060905020404" charset="0"/>
                <a:cs typeface="Bernard MT Condensed" panose="02050806060905020404" charset="0"/>
                <a:sym typeface="+mn-lt"/>
              </a:rPr>
              <a:t>Problem Statement</a:t>
            </a:r>
            <a:r>
              <a:rPr lang="en-IN" altLang="en-US">
                <a:latin typeface="Bernard MT Condensed" panose="02050806060905020404" charset="0"/>
                <a:cs typeface="Bernard MT Condensed" panose="02050806060905020404" charset="0"/>
                <a:sym typeface="+mn-lt"/>
              </a:rPr>
              <a:t>:</a:t>
            </a:r>
          </a:p>
          <a:p>
            <a:pPr algn="l"/>
            <a:endParaRPr lang="en-US" altLang="en-US">
              <a:cs typeface="+mn-ea"/>
              <a:sym typeface="+mn-lt"/>
            </a:endParaRPr>
          </a:p>
          <a:p>
            <a:pPr algn="l"/>
            <a:r>
              <a:rPr lang="en-US" altLang="en-US">
                <a:latin typeface="Book Antiqua" panose="02040602050305030304" charset="0"/>
                <a:cs typeface="Book Antiqua" panose="02040602050305030304" charset="0"/>
                <a:sym typeface="+mn-lt"/>
              </a:rPr>
              <a:t>Organizations and individuals lack clear visibility into the sources contributing most to their carbon footprint. Without proper tracking and analysis, sustainable decision-making becomes challenging.</a:t>
            </a:r>
          </a:p>
          <a:p>
            <a:pPr algn="l"/>
            <a:endParaRPr lang="en-US" altLang="en-US">
              <a:cs typeface="+mn-ea"/>
              <a:sym typeface="+mn-lt"/>
            </a:endParaRPr>
          </a:p>
          <a:p>
            <a:pPr algn="l"/>
            <a:r>
              <a:rPr lang="en-US" altLang="en-US">
                <a:latin typeface="Bernard MT Condensed" panose="02050806060905020404" charset="0"/>
                <a:cs typeface="Bernard MT Condensed" panose="02050806060905020404" charset="0"/>
                <a:sym typeface="+mn-lt"/>
              </a:rPr>
              <a:t>Objectives</a:t>
            </a:r>
            <a:r>
              <a:rPr lang="en-IN" altLang="en-US">
                <a:latin typeface="Bernard MT Condensed" panose="02050806060905020404" charset="0"/>
                <a:cs typeface="Bernard MT Condensed" panose="02050806060905020404" charset="0"/>
                <a:sym typeface="+mn-lt"/>
              </a:rPr>
              <a:t>:</a:t>
            </a:r>
          </a:p>
          <a:p>
            <a:pPr algn="l"/>
            <a:endParaRPr lang="en-US" altLang="en-US">
              <a:cs typeface="+mn-ea"/>
              <a:sym typeface="+mn-lt"/>
            </a:endParaRP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Measure carbon emissions across multiple activity categories.</a:t>
            </a: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Identify major emission hotspots and target reduction areas.</a:t>
            </a: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Analyze daily and regional emission trends for planning.</a:t>
            </a: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Provide actionable recommendations based on SQL insights.</a:t>
            </a:r>
          </a:p>
          <a:p>
            <a:pPr marL="285750" indent="-285750" algn="l">
              <a:buFont typeface="Wingdings" panose="05000000000000000000" charset="0"/>
              <a:buChar char="q"/>
            </a:pPr>
            <a:r>
              <a:rPr lang="en-US" altLang="en-US">
                <a:latin typeface="Book Antiqua" panose="02040602050305030304" charset="0"/>
                <a:cs typeface="Book Antiqua" panose="02040602050305030304" charset="0"/>
                <a:sym typeface="+mn-lt"/>
              </a:rPr>
              <a:t>Enable eco-friendly decision-making supported by data analysis.</a:t>
            </a:r>
            <a:endParaRPr lang="en-MY">
              <a:latin typeface="Book Antiqua" panose="02040602050305030304" charset="0"/>
              <a:cs typeface="Book Antiqua" panose="02040602050305030304"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800" advClick="0" advTm="25000">
        <p14:flythrough/>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4"/>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28575"/>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2088515" y="275590"/>
            <a:ext cx="7802880" cy="822960"/>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2800" u="sng">
                <a:latin typeface="Broadway" panose="04040905080B02020502" charset="0"/>
                <a:cs typeface="Broadway" panose="04040905080B02020502" charset="0"/>
                <a:sym typeface="+mn-lt"/>
              </a:rPr>
              <a:t>Data Model &amp; ER Diagram</a:t>
            </a:r>
          </a:p>
        </p:txBody>
      </p:sp>
      <p:sp>
        <p:nvSpPr>
          <p:cNvPr id="2" name="Rectangle 9"/>
          <p:cNvSpPr/>
          <p:nvPr/>
        </p:nvSpPr>
        <p:spPr>
          <a:xfrm>
            <a:off x="1932940" y="1210945"/>
            <a:ext cx="8162925" cy="5057775"/>
          </a:xfrm>
          <a:prstGeom prst="rect">
            <a:avLst/>
          </a:prstGeom>
          <a:solidFill>
            <a:schemeClr val="tx1">
              <a:alpha val="65000"/>
            </a:schemeClr>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latin typeface="Book Antiqua" panose="02040602050305030304" charset="0"/>
              <a:cs typeface="Book Antiqua" panose="02040602050305030304" charset="0"/>
              <a:sym typeface="+mn-lt"/>
            </a:endParaRPr>
          </a:p>
        </p:txBody>
      </p:sp>
      <p:pic>
        <p:nvPicPr>
          <p:cNvPr id="3" name="Picture 2" descr="Screenshot 2025-11-15 141600"/>
          <p:cNvPicPr>
            <a:picLocks noChangeAspect="1"/>
          </p:cNvPicPr>
          <p:nvPr/>
        </p:nvPicPr>
        <p:blipFill>
          <a:blip r:embed="rId3">
            <a:grayscl/>
          </a:blip>
          <a:stretch>
            <a:fillRect/>
          </a:stretch>
        </p:blipFill>
        <p:spPr>
          <a:xfrm>
            <a:off x="2118995" y="1447800"/>
            <a:ext cx="7773035" cy="4562475"/>
          </a:xfrm>
          <a:prstGeom prst="rect">
            <a:avLst/>
          </a:prstGeom>
          <a:effectLst>
            <a:softEdge rad="31750"/>
          </a:effectLst>
        </p:spPr>
      </p:pic>
    </p:spTree>
  </p:cSld>
  <p:clrMapOvr>
    <a:masterClrMapping/>
  </p:clrMapOvr>
  <mc:AlternateContent xmlns:mc="http://schemas.openxmlformats.org/markup-compatibility/2006" xmlns:p14="http://schemas.microsoft.com/office/powerpoint/2010/main">
    <mc:Choice Requires="p14">
      <p:transition spd="slow" p14:dur="800" advClick="0" advTm="50000">
        <p14:flythrough/>
      </p:transition>
    </mc:Choice>
    <mc:Fallback xmlns="">
      <p:transition spd="slow" advClick="0" advTm="5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4"/>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1932940" y="831215"/>
            <a:ext cx="8162925" cy="5057775"/>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a:latin typeface="Broadway" panose="04040905080B02020502" charset="0"/>
                <a:cs typeface="Broadway" panose="04040905080B02020502" charset="0"/>
                <a:sym typeface="+mn-lt"/>
              </a:rPr>
              <a:t>Data Analysis Approach</a:t>
            </a:r>
          </a:p>
          <a:p>
            <a:pPr marL="342900" indent="-342900" algn="l">
              <a:buFont typeface="+mj-lt"/>
              <a:buAutoNum type="arabicPeriod"/>
            </a:pPr>
            <a:endParaRPr lang="en-US" altLang="en-US">
              <a:latin typeface="Book Antiqua" panose="02040602050305030304" charset="0"/>
              <a:cs typeface="Book Antiqua" panose="02040602050305030304" charset="0"/>
              <a:sym typeface="+mn-lt"/>
            </a:endParaRPr>
          </a:p>
          <a:p>
            <a:pPr marL="342900" indent="-342900" algn="l">
              <a:buFont typeface="+mj-lt"/>
              <a:buAutoNum type="arabicPeriod"/>
            </a:pPr>
            <a:r>
              <a:rPr lang="en-US" altLang="en-US">
                <a:latin typeface="Bernard MT Condensed" panose="02050806060905020404" charset="0"/>
                <a:cs typeface="Bernard MT Condensed" panose="02050806060905020404" charset="0"/>
                <a:sym typeface="+mn-lt"/>
              </a:rPr>
              <a:t>Data Modeling:</a:t>
            </a:r>
            <a:r>
              <a:rPr lang="en-US" altLang="en-US">
                <a:latin typeface="Book Antiqua" panose="02040602050305030304" charset="0"/>
                <a:cs typeface="Book Antiqua" panose="02040602050305030304" charset="0"/>
                <a:sym typeface="+mn-lt"/>
              </a:rPr>
              <a:t> Designed relational tables for users, activities, emission rates, logs, and recommendations.</a:t>
            </a:r>
          </a:p>
          <a:p>
            <a:pPr marL="342900" indent="-342900" algn="l">
              <a:buFont typeface="+mj-lt"/>
              <a:buAutoNum type="arabicPeriod"/>
            </a:pPr>
            <a:endParaRPr lang="en-US" altLang="en-US">
              <a:latin typeface="Book Antiqua" panose="02040602050305030304" charset="0"/>
              <a:cs typeface="Book Antiqua" panose="02040602050305030304" charset="0"/>
              <a:sym typeface="+mn-lt"/>
            </a:endParaRPr>
          </a:p>
          <a:p>
            <a:pPr marL="342900" indent="-342900" algn="l">
              <a:buFont typeface="+mj-lt"/>
              <a:buAutoNum type="arabicPeriod"/>
            </a:pPr>
            <a:r>
              <a:rPr lang="en-US" altLang="en-US">
                <a:latin typeface="Bernard MT Condensed" panose="02050806060905020404" charset="0"/>
                <a:cs typeface="Bernard MT Condensed" panose="02050806060905020404" charset="0"/>
                <a:sym typeface="+mn-lt"/>
              </a:rPr>
              <a:t>Data Cleaning:</a:t>
            </a:r>
            <a:r>
              <a:rPr lang="en-US" altLang="en-US">
                <a:latin typeface="Book Antiqua" panose="02040602050305030304" charset="0"/>
                <a:cs typeface="Book Antiqua" panose="02040602050305030304" charset="0"/>
                <a:sym typeface="+mn-lt"/>
              </a:rPr>
              <a:t> Structured numeric fields, standardized units, ensured referential integrity.</a:t>
            </a:r>
          </a:p>
          <a:p>
            <a:pPr marL="342900" indent="-342900" algn="l">
              <a:buFont typeface="+mj-lt"/>
              <a:buAutoNum type="arabicPeriod"/>
            </a:pPr>
            <a:endParaRPr lang="en-US" altLang="en-US">
              <a:latin typeface="Book Antiqua" panose="02040602050305030304" charset="0"/>
              <a:cs typeface="Book Antiqua" panose="02040602050305030304" charset="0"/>
              <a:sym typeface="+mn-lt"/>
            </a:endParaRPr>
          </a:p>
          <a:p>
            <a:pPr marL="342900" indent="-342900" algn="l">
              <a:buFont typeface="+mj-lt"/>
              <a:buAutoNum type="arabicPeriod"/>
            </a:pPr>
            <a:r>
              <a:rPr lang="en-US" altLang="en-US">
                <a:latin typeface="Bernard MT Condensed" panose="02050806060905020404" charset="0"/>
                <a:cs typeface="Bernard MT Condensed" panose="02050806060905020404" charset="0"/>
                <a:sym typeface="+mn-lt"/>
              </a:rPr>
              <a:t>Exploratory SQL Analysis</a:t>
            </a:r>
            <a:r>
              <a:rPr lang="en-US" altLang="en-US">
                <a:latin typeface="Book Antiqua" panose="02040602050305030304" charset="0"/>
                <a:cs typeface="Book Antiqua" panose="02040602050305030304" charset="0"/>
                <a:sym typeface="+mn-lt"/>
              </a:rPr>
              <a:t>: Executed SELECT, JOIN, GROUP BY, HAVING, and aggregate queries.</a:t>
            </a:r>
          </a:p>
          <a:p>
            <a:pPr marL="342900" indent="-342900" algn="l">
              <a:buFont typeface="+mj-lt"/>
              <a:buAutoNum type="arabicPeriod"/>
            </a:pPr>
            <a:endParaRPr lang="en-US" altLang="en-US">
              <a:latin typeface="Book Antiqua" panose="02040602050305030304" charset="0"/>
              <a:cs typeface="Book Antiqua" panose="02040602050305030304" charset="0"/>
              <a:sym typeface="+mn-lt"/>
            </a:endParaRPr>
          </a:p>
          <a:p>
            <a:pPr marL="342900" indent="-342900" algn="l">
              <a:buFont typeface="+mj-lt"/>
              <a:buAutoNum type="arabicPeriod"/>
            </a:pPr>
            <a:r>
              <a:rPr lang="en-US" altLang="en-US">
                <a:latin typeface="Bernard MT Condensed" panose="02050806060905020404" charset="0"/>
                <a:cs typeface="Bernard MT Condensed" panose="02050806060905020404" charset="0"/>
                <a:sym typeface="+mn-lt"/>
              </a:rPr>
              <a:t>Insight Extraction:</a:t>
            </a:r>
            <a:r>
              <a:rPr lang="en-US" altLang="en-US">
                <a:latin typeface="Book Antiqua" panose="02040602050305030304" charset="0"/>
                <a:cs typeface="Book Antiqua" panose="02040602050305030304" charset="0"/>
                <a:sym typeface="+mn-lt"/>
              </a:rPr>
              <a:t> Identified patterns such as high-emission activities, top emitters, and country-level trends.</a:t>
            </a:r>
          </a:p>
          <a:p>
            <a:pPr marL="342900" indent="-342900" algn="l">
              <a:buFont typeface="+mj-lt"/>
              <a:buAutoNum type="arabicPeriod"/>
            </a:pPr>
            <a:endParaRPr lang="en-US" altLang="en-US">
              <a:latin typeface="Book Antiqua" panose="02040602050305030304" charset="0"/>
              <a:cs typeface="Book Antiqua" panose="02040602050305030304" charset="0"/>
              <a:sym typeface="+mn-lt"/>
            </a:endParaRPr>
          </a:p>
          <a:p>
            <a:pPr marL="342900" indent="-342900" algn="l">
              <a:buFont typeface="+mj-lt"/>
              <a:buAutoNum type="arabicPeriod"/>
            </a:pPr>
            <a:r>
              <a:rPr lang="en-US" altLang="en-US">
                <a:latin typeface="Bernard MT Condensed" panose="02050806060905020404" charset="0"/>
                <a:cs typeface="Bernard MT Condensed" panose="02050806060905020404" charset="0"/>
                <a:sym typeface="+mn-lt"/>
              </a:rPr>
              <a:t>Recommendation Framework:</a:t>
            </a:r>
            <a:r>
              <a:rPr lang="en-US" altLang="en-US">
                <a:latin typeface="Book Antiqua" panose="02040602050305030304" charset="0"/>
                <a:cs typeface="Book Antiqua" panose="02040602050305030304" charset="0"/>
                <a:sym typeface="+mn-lt"/>
              </a:rPr>
              <a:t> Mapped activity emissions with relevant reduction strategies.</a:t>
            </a:r>
          </a:p>
        </p:txBody>
      </p:sp>
    </p:spTree>
  </p:cSld>
  <p:clrMapOvr>
    <a:masterClrMapping/>
  </p:clrMapOvr>
  <mc:AlternateContent xmlns:mc="http://schemas.openxmlformats.org/markup-compatibility/2006" xmlns:p14="http://schemas.microsoft.com/office/powerpoint/2010/main">
    <mc:Choice Requires="p14">
      <p:transition spd="slow" p14:dur="800" advClick="0" advTm="10000">
        <p14:flythrough/>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3" descr="A tree in a forest&#10;&#10;Description automatically generated"/>
          <p:cNvPicPr>
            <a:picLocks noChangeAspect="1"/>
          </p:cNvPicPr>
          <p:nvPr/>
        </p:nvPicPr>
        <p:blipFill>
          <a:blip r:embed="rId2">
            <a:alphaModFix amt="50000"/>
            <a:extLst>
              <a:ext uri="{28A0092B-C50C-407E-A947-70E740481C1C}">
                <a14:useLocalDpi xmlns:a14="http://schemas.microsoft.com/office/drawing/2010/main" val="0"/>
              </a:ext>
            </a:extLst>
          </a:blip>
          <a:srcRect t="7822" b="7822"/>
          <a:stretch>
            <a:fillRect/>
          </a:stretch>
        </p:blipFill>
        <p:spPr>
          <a:xfrm>
            <a:off x="0" y="0"/>
            <a:ext cx="12192000" cy="6858000"/>
          </a:xfrm>
          <a:prstGeom prst="rect">
            <a:avLst/>
          </a:prstGeom>
        </p:spPr>
      </p:pic>
      <p:sp>
        <p:nvSpPr>
          <p:cNvPr id="6" name="Parallelogram 5"/>
          <p:cNvSpPr/>
          <p:nvPr/>
        </p:nvSpPr>
        <p:spPr>
          <a:xfrm>
            <a:off x="5014452"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0" name="Rectangle 9"/>
          <p:cNvSpPr/>
          <p:nvPr/>
        </p:nvSpPr>
        <p:spPr>
          <a:xfrm>
            <a:off x="1390015" y="831215"/>
            <a:ext cx="5796915" cy="5057775"/>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a:latin typeface="Broadway" panose="04040905080B02020502" charset="0"/>
                <a:cs typeface="Broadway" panose="04040905080B02020502" charset="0"/>
                <a:sym typeface="+mn-lt"/>
              </a:rPr>
              <a:t>Content / Queries of Project</a:t>
            </a:r>
          </a:p>
          <a:p>
            <a:pPr algn="l"/>
            <a:endParaRPr lang="en-US" altLang="en-US" sz="1400">
              <a:latin typeface="Book Antiqua" panose="02040602050305030304" charset="0"/>
              <a:cs typeface="Book Antiqua" panose="02040602050305030304" charset="0"/>
              <a:sym typeface="+mn-lt"/>
            </a:endParaRPr>
          </a:p>
          <a:p>
            <a:pPr algn="l"/>
            <a:r>
              <a:rPr lang="en-US" altLang="en-US" sz="1600">
                <a:latin typeface="Bernard MT Condensed" panose="02050806060905020404" charset="0"/>
                <a:cs typeface="Bernard MT Condensed" panose="02050806060905020404" charset="0"/>
                <a:sym typeface="+mn-lt"/>
              </a:rPr>
              <a:t>The project includes 14 core SQL queries, covering:</a:t>
            </a:r>
          </a:p>
          <a:p>
            <a:pPr algn="l"/>
            <a:endParaRPr lang="en-US" altLang="en-US" sz="1400">
              <a:latin typeface="Bernard MT Condensed" panose="02050806060905020404" charset="0"/>
              <a:cs typeface="Bernard MT Condensed" panose="02050806060905020404" charset="0"/>
              <a:sym typeface="+mn-lt"/>
            </a:endParaRP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Listing users, activities, and emission factors</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Calculating total CO₂ emissions per user</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Total and average emissions per activity type</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Daily and country-level emission tracking</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Identifying highest contributing activities &amp; users</a:t>
            </a:r>
          </a:p>
          <a:p>
            <a:pPr marL="342900" indent="-342900" algn="l">
              <a:buFont typeface="+mj-lt"/>
              <a:buAutoNum type="arabicPeriod"/>
            </a:pPr>
            <a:r>
              <a:rPr lang="en-IN" altLang="en-US" sz="1600">
                <a:latin typeface="Book Antiqua" panose="02040602050305030304" charset="0"/>
                <a:cs typeface="Book Antiqua" panose="02040602050305030304" charset="0"/>
                <a:sym typeface="+mn-lt"/>
              </a:rPr>
              <a:t>T</a:t>
            </a:r>
            <a:r>
              <a:rPr lang="en-US" altLang="en-US" sz="1600">
                <a:latin typeface="Book Antiqua" panose="02040602050305030304" charset="0"/>
                <a:cs typeface="Book Antiqua" panose="02040602050305030304" charset="0"/>
                <a:sym typeface="+mn-lt"/>
              </a:rPr>
              <a:t>otal emission by country</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Daily Emission Trend for a Specific User</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Percentage contribution of each activity</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Emission reduction recommendations via SQL joins</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High-emitting users (daily &gt; 500 kg)</a:t>
            </a:r>
          </a:p>
          <a:p>
            <a:pPr marL="342900" indent="-342900" algn="l">
              <a:buFont typeface="+mj-lt"/>
              <a:buAutoNum type="arabicPeriod"/>
            </a:pPr>
            <a:r>
              <a:rPr lang="en-US" altLang="en-US" sz="1600">
                <a:latin typeface="Book Antiqua" panose="02040602050305030304" charset="0"/>
                <a:cs typeface="Book Antiqua" panose="02040602050305030304" charset="0"/>
                <a:sym typeface="+mn-lt"/>
              </a:rPr>
              <a:t>Average emission by user type (individual vs company)</a:t>
            </a:r>
          </a:p>
        </p:txBody>
      </p:sp>
      <p:sp>
        <p:nvSpPr>
          <p:cNvPr id="2" name="Rectangle 9"/>
          <p:cNvSpPr/>
          <p:nvPr/>
        </p:nvSpPr>
        <p:spPr>
          <a:xfrm>
            <a:off x="8132445" y="2125345"/>
            <a:ext cx="3080385" cy="2565400"/>
          </a:xfrm>
          <a:prstGeom prst="rect">
            <a:avLst/>
          </a:prstGeom>
          <a:solidFill>
            <a:schemeClr val="tx1">
              <a:alpha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a:latin typeface="Bernard MT Condensed" panose="02050806060905020404" charset="0"/>
                <a:cs typeface="Bernard MT Condensed" panose="02050806060905020404" charset="0"/>
                <a:sym typeface="+mn-lt"/>
              </a:rPr>
              <a:t>Each query includes:</a:t>
            </a:r>
          </a:p>
          <a:p>
            <a:pPr algn="ctr"/>
            <a:endParaRPr lang="en-US" altLang="en-US" sz="1000">
              <a:latin typeface="Bernard MT Condensed" panose="02050806060905020404" charset="0"/>
              <a:cs typeface="Bernard MT Condensed" panose="02050806060905020404" charset="0"/>
              <a:sym typeface="+mn-lt"/>
            </a:endParaRPr>
          </a:p>
          <a:p>
            <a:pPr marL="228600" indent="-228600" algn="just">
              <a:buAutoNum type="arabicPeriod"/>
            </a:pPr>
            <a:r>
              <a:rPr lang="en-US" altLang="en-US" sz="1600">
                <a:latin typeface="Book Antiqua" panose="02040602050305030304" charset="0"/>
                <a:cs typeface="Book Antiqua" panose="02040602050305030304" charset="0"/>
                <a:sym typeface="+mn-lt"/>
              </a:rPr>
              <a:t>SQL code</a:t>
            </a:r>
          </a:p>
          <a:p>
            <a:pPr marL="228600" indent="-228600" algn="just">
              <a:buAutoNum type="arabicPeriod"/>
            </a:pPr>
            <a:r>
              <a:rPr lang="en-IN" altLang="en-US" sz="1600">
                <a:latin typeface="Book Antiqua" panose="02040602050305030304" charset="0"/>
                <a:cs typeface="Book Antiqua" panose="02040602050305030304" charset="0"/>
                <a:sym typeface="+mn-lt"/>
              </a:rPr>
              <a:t>Output</a:t>
            </a:r>
            <a:endParaRPr lang="en-US" altLang="en-US" sz="1600">
              <a:latin typeface="Book Antiqua" panose="02040602050305030304" charset="0"/>
              <a:cs typeface="Book Antiqua" panose="02040602050305030304" charset="0"/>
              <a:sym typeface="+mn-lt"/>
            </a:endParaRPr>
          </a:p>
          <a:p>
            <a:pPr marL="228600" indent="-228600" algn="just">
              <a:buAutoNum type="arabicPeriod"/>
            </a:pPr>
            <a:r>
              <a:rPr lang="en-US" altLang="en-US" sz="1600">
                <a:latin typeface="Book Antiqua" panose="02040602050305030304" charset="0"/>
                <a:cs typeface="Book Antiqua" panose="02040602050305030304" charset="0"/>
                <a:sym typeface="+mn-lt"/>
              </a:rPr>
              <a:t>Explanation of logic</a:t>
            </a:r>
          </a:p>
          <a:p>
            <a:pPr marL="228600" indent="-228600" algn="just">
              <a:buAutoNum type="arabicPeriod"/>
            </a:pPr>
            <a:r>
              <a:rPr lang="en-US" altLang="en-US" sz="1600">
                <a:latin typeface="Book Antiqua" panose="02040602050305030304" charset="0"/>
                <a:cs typeface="Book Antiqua" panose="02040602050305030304" charset="0"/>
                <a:sym typeface="+mn-lt"/>
              </a:rPr>
              <a:t>Insight derived</a:t>
            </a:r>
          </a:p>
        </p:txBody>
      </p:sp>
    </p:spTree>
  </p:cSld>
  <p:clrMapOvr>
    <a:masterClrMapping/>
  </p:clrMapOvr>
  <mc:AlternateContent xmlns:mc="http://schemas.openxmlformats.org/markup-compatibility/2006" xmlns:p14="http://schemas.microsoft.com/office/powerpoint/2010/main">
    <mc:Choice Requires="p14">
      <p:transition spd="slow" p14:dur="800" advClick="0" advTm="5000">
        <p14:flythrough/>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3000" fill="hold"/>
                                        <p:tgtEl>
                                          <p:spTgt spid="8"/>
                                        </p:tgtEl>
                                      </p:cBhvr>
                                      <p:by x="105000" y="105000"/>
                                    </p:animScale>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23"/>
          <p:cNvPicPr>
            <a:picLocks noChangeAspect="1"/>
          </p:cNvPicPr>
          <p:nvPr/>
        </p:nvPicPr>
        <p:blipFill rotWithShape="1">
          <a:blip r:embed="rId2">
            <a:extLst>
              <a:ext uri="{28A0092B-C50C-407E-A947-70E740481C1C}">
                <a14:useLocalDpi xmlns:a14="http://schemas.microsoft.com/office/drawing/2010/main" val="0"/>
              </a:ext>
            </a:extLst>
          </a:blip>
          <a:srcRect t="7813" r="50000" b="7813"/>
          <a:stretch>
            <a:fillRect/>
          </a:stretch>
        </p:blipFill>
        <p:spPr>
          <a:xfrm>
            <a:off x="0" y="0"/>
            <a:ext cx="6096000" cy="6858000"/>
          </a:xfrm>
          <a:prstGeom prst="rect">
            <a:avLst/>
          </a:prstGeom>
        </p:spPr>
      </p:pic>
      <p:pic>
        <p:nvPicPr>
          <p:cNvPr id="8" name="Picture Placeholder 23"/>
          <p:cNvPicPr>
            <a:picLocks noChangeAspect="1"/>
          </p:cNvPicPr>
          <p:nvPr/>
        </p:nvPicPr>
        <p:blipFill rotWithShape="1">
          <a:blip r:embed="rId2">
            <a:extLst>
              <a:ext uri="{28A0092B-C50C-407E-A947-70E740481C1C}">
                <a14:useLocalDpi xmlns:a14="http://schemas.microsoft.com/office/drawing/2010/main" val="0"/>
              </a:ext>
            </a:extLst>
          </a:blip>
          <a:srcRect l="50000" t="7813" b="7813"/>
          <a:stretch>
            <a:fillRect/>
          </a:stretch>
        </p:blipFill>
        <p:spPr>
          <a:xfrm>
            <a:off x="6096000" y="0"/>
            <a:ext cx="6096000" cy="6858000"/>
          </a:xfrm>
          <a:prstGeom prst="rect">
            <a:avLst/>
          </a:prstGeom>
        </p:spPr>
      </p:pic>
      <p:pic>
        <p:nvPicPr>
          <p:cNvPr id="9" name="Picture Placeholder 2"/>
          <p:cNvPicPr>
            <a:picLocks noChangeAspect="1"/>
          </p:cNvPicPr>
          <p:nvPr/>
        </p:nvPicPr>
        <p:blipFill>
          <a:blip r:embed="rId2">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pic>
        <p:nvPicPr>
          <p:cNvPr id="12" name="Picture Placeholder 5" descr="A picture containing tree, spring, outdoor, smoke&#10;&#10;Description automatically generated"/>
          <p:cNvPicPr>
            <a:picLocks noChangeAspect="1"/>
          </p:cNvPicPr>
          <p:nvPr/>
        </p:nvPicPr>
        <p:blipFill>
          <a:blip r:embed="rId3">
            <a:extLst>
              <a:ext uri="{28A0092B-C50C-407E-A947-70E740481C1C}">
                <a14:useLocalDpi xmlns:a14="http://schemas.microsoft.com/office/drawing/2010/main" val="0"/>
              </a:ext>
            </a:extLst>
          </a:blip>
          <a:srcRect t="7413" b="7413"/>
          <a:stretch>
            <a:fillRect/>
          </a:stretch>
        </p:blipFill>
        <p:spPr>
          <a:xfrm>
            <a:off x="0" y="0"/>
            <a:ext cx="12192000" cy="6858000"/>
          </a:xfrm>
          <a:prstGeom prst="rect">
            <a:avLst/>
          </a:prstGeom>
        </p:spPr>
      </p:pic>
      <p:pic>
        <p:nvPicPr>
          <p:cNvPr id="13" name="Picture Placeholder 8" descr="A tree with a mountain in the background&#10;&#10;Description automatically generated"/>
          <p:cNvPicPr>
            <a:picLocks noChangeAspect="1"/>
          </p:cNvPicPr>
          <p:nvPr/>
        </p:nvPicPr>
        <p:blipFill>
          <a:blip r:embed="rId4">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11" name="Parallelogram 10"/>
          <p:cNvSpPr/>
          <p:nvPr/>
        </p:nvSpPr>
        <p:spPr>
          <a:xfrm>
            <a:off x="-3648696" y="-983615"/>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5" name="Rectangle 4"/>
          <p:cNvSpPr/>
          <p:nvPr/>
        </p:nvSpPr>
        <p:spPr>
          <a:xfrm>
            <a:off x="1552575" y="3124835"/>
            <a:ext cx="3933825" cy="302514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Retrieves every user’s basic info — useful for understanding dataset composition.</a:t>
            </a:r>
          </a:p>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Insight:</a:t>
            </a:r>
          </a:p>
          <a:p>
            <a:pPr algn="just"/>
            <a:r>
              <a:rPr lang="en-US" altLang="en-US">
                <a:latin typeface="Book Antiqua" panose="02040602050305030304" charset="0"/>
                <a:cs typeface="Book Antiqua" panose="02040602050305030304" charset="0"/>
                <a:sym typeface="+mn-lt"/>
              </a:rPr>
              <a:t>You can easily see how many individuals vs. companies are contributing to emissions.</a:t>
            </a:r>
          </a:p>
          <a:p>
            <a:pPr algn="just"/>
            <a:endParaRPr lang="en-US" altLang="en-US">
              <a:latin typeface="Book Antiqua" panose="02040602050305030304" charset="0"/>
              <a:cs typeface="Book Antiqua" panose="02040602050305030304" charset="0"/>
              <a:sym typeface="+mn-lt"/>
            </a:endParaRPr>
          </a:p>
        </p:txBody>
      </p:sp>
      <p:sp>
        <p:nvSpPr>
          <p:cNvPr id="2" name="Rectangle 4"/>
          <p:cNvSpPr/>
          <p:nvPr/>
        </p:nvSpPr>
        <p:spPr>
          <a:xfrm>
            <a:off x="5988050" y="1949450"/>
            <a:ext cx="4935855" cy="428561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15" name="Rectangle 4"/>
          <p:cNvSpPr/>
          <p:nvPr/>
        </p:nvSpPr>
        <p:spPr>
          <a:xfrm>
            <a:off x="1552575" y="1918970"/>
            <a:ext cx="393319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pic>
        <p:nvPicPr>
          <p:cNvPr id="3" name="Picture 2" descr="Screenshot 2025-11-15 144017"/>
          <p:cNvPicPr>
            <a:picLocks noChangeAspect="1"/>
          </p:cNvPicPr>
          <p:nvPr/>
        </p:nvPicPr>
        <p:blipFill>
          <a:blip r:embed="rId5"/>
          <a:stretch>
            <a:fillRect/>
          </a:stretch>
        </p:blipFill>
        <p:spPr>
          <a:xfrm>
            <a:off x="1778000" y="2094230"/>
            <a:ext cx="3489325" cy="439420"/>
          </a:xfrm>
          <a:prstGeom prst="rect">
            <a:avLst/>
          </a:prstGeom>
        </p:spPr>
      </p:pic>
      <p:pic>
        <p:nvPicPr>
          <p:cNvPr id="10" name="Picture 9" descr="Screenshot 2025-11-15 144339"/>
          <p:cNvPicPr>
            <a:picLocks noChangeAspect="1"/>
          </p:cNvPicPr>
          <p:nvPr/>
        </p:nvPicPr>
        <p:blipFill>
          <a:blip r:embed="rId6"/>
          <a:stretch>
            <a:fillRect/>
          </a:stretch>
        </p:blipFill>
        <p:spPr>
          <a:xfrm>
            <a:off x="6184900" y="2208530"/>
            <a:ext cx="4561840" cy="3787140"/>
          </a:xfrm>
          <a:prstGeom prst="rect">
            <a:avLst/>
          </a:prstGeom>
          <a:effectLst>
            <a:softEdge rad="31750"/>
          </a:effectLst>
        </p:spPr>
      </p:pic>
      <p:sp>
        <p:nvSpPr>
          <p:cNvPr id="16"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1.  List all users and their types</a:t>
            </a:r>
          </a:p>
        </p:txBody>
      </p:sp>
      <p:cxnSp>
        <p:nvCxnSpPr>
          <p:cNvPr id="6" name="Straight Arrow Connector 5"/>
          <p:cNvCxnSpPr/>
          <p:nvPr/>
        </p:nvCxnSpPr>
        <p:spPr>
          <a:xfrm>
            <a:off x="5105718" y="2372995"/>
            <a:ext cx="1358582" cy="260598"/>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decel="10000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1" decel="10000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1" presetClass="entr" presetSubtype="0" fill="hold" nodeType="withEffect">
                                  <p:stCondLst>
                                    <p:cond delay="100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xit" presetSubtype="0" fill="hold" nodeType="withEffect">
                                  <p:stCondLst>
                                    <p:cond delay="1000"/>
                                  </p:stCondLst>
                                  <p:childTnLst>
                                    <p:set>
                                      <p:cBhvr>
                                        <p:cTn id="19" dur="1" fill="hold">
                                          <p:stCondLst>
                                            <p:cond delay="0"/>
                                          </p:stCondLst>
                                        </p:cTn>
                                        <p:tgtEl>
                                          <p:spTgt spid="4"/>
                                        </p:tgtEl>
                                        <p:attrNameLst>
                                          <p:attrName>style.visibility</p:attrName>
                                        </p:attrNameLst>
                                      </p:cBhvr>
                                      <p:to>
                                        <p:strVal val="hidden"/>
                                      </p:to>
                                    </p:set>
                                  </p:childTnLst>
                                </p:cTn>
                              </p:par>
                              <p:par>
                                <p:cTn id="20" presetID="1" presetClass="exit" presetSubtype="0" fill="hold" nodeType="withEffect">
                                  <p:stCondLst>
                                    <p:cond delay="1000"/>
                                  </p:stCondLst>
                                  <p:childTnLst>
                                    <p:set>
                                      <p:cBhvr>
                                        <p:cTn id="21" dur="1" fill="hold">
                                          <p:stCondLst>
                                            <p:cond delay="0"/>
                                          </p:stCondLst>
                                        </p:cTn>
                                        <p:tgtEl>
                                          <p:spTgt spid="8"/>
                                        </p:tgtEl>
                                        <p:attrNameLst>
                                          <p:attrName>style.visibility</p:attrName>
                                        </p:attrNameLst>
                                      </p:cBhvr>
                                      <p:to>
                                        <p:strVal val="hidden"/>
                                      </p:to>
                                    </p:set>
                                  </p:childTnLst>
                                </p:cTn>
                              </p:par>
                              <p:par>
                                <p:cTn id="22" presetID="2" presetClass="exit" presetSubtype="8" accel="100000" fill="hold" nodeType="withEffect">
                                  <p:stCondLst>
                                    <p:cond delay="1500"/>
                                  </p:stCondLst>
                                  <p:childTnLst>
                                    <p:anim calcmode="lin" valueType="num">
                                      <p:cBhvr additive="base">
                                        <p:cTn id="23" dur="1000"/>
                                        <p:tgtEl>
                                          <p:spTgt spid="9"/>
                                        </p:tgtEl>
                                        <p:attrNameLst>
                                          <p:attrName>ppt_x</p:attrName>
                                        </p:attrNameLst>
                                      </p:cBhvr>
                                      <p:tavLst>
                                        <p:tav tm="0">
                                          <p:val>
                                            <p:strVal val="ppt_x"/>
                                          </p:val>
                                        </p:tav>
                                        <p:tav tm="100000">
                                          <p:val>
                                            <p:strVal val="0-ppt_w/2"/>
                                          </p:val>
                                        </p:tav>
                                      </p:tavLst>
                                    </p:anim>
                                    <p:anim calcmode="lin" valueType="num">
                                      <p:cBhvr additive="base">
                                        <p:cTn id="24" dur="1000"/>
                                        <p:tgtEl>
                                          <p:spTgt spid="9"/>
                                        </p:tgtEl>
                                        <p:attrNameLst>
                                          <p:attrName>ppt_y</p:attrName>
                                        </p:attrNameLst>
                                      </p:cBhvr>
                                      <p:tavLst>
                                        <p:tav tm="0">
                                          <p:val>
                                            <p:strVal val="ppt_y"/>
                                          </p:val>
                                        </p:tav>
                                        <p:tav tm="100000">
                                          <p:val>
                                            <p:strVal val="ppt_y"/>
                                          </p:val>
                                        </p:tav>
                                      </p:tavLst>
                                    </p:anim>
                                    <p:set>
                                      <p:cBhvr>
                                        <p:cTn id="25" dur="1" fill="hold">
                                          <p:stCondLst>
                                            <p:cond delay="999"/>
                                          </p:stCondLst>
                                        </p:cTn>
                                        <p:tgtEl>
                                          <p:spTgt spid="9"/>
                                        </p:tgtEl>
                                        <p:attrNameLst>
                                          <p:attrName>style.visibility</p:attrName>
                                        </p:attrNameLst>
                                      </p:cBhvr>
                                      <p:to>
                                        <p:strVal val="hidden"/>
                                      </p:to>
                                    </p:set>
                                  </p:childTnLst>
                                </p:cTn>
                              </p:par>
                              <p:par>
                                <p:cTn id="26" presetID="2" presetClass="entr" presetSubtype="2" decel="100000"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1+#ppt_w/2"/>
                                          </p:val>
                                        </p:tav>
                                        <p:tav tm="100000">
                                          <p:val>
                                            <p:strVal val="#ppt_x"/>
                                          </p:val>
                                        </p:tav>
                                      </p:tavLst>
                                    </p:anim>
                                    <p:anim calcmode="lin" valueType="num">
                                      <p:cBhvr additive="base">
                                        <p:cTn id="29" dur="1000" fill="hold"/>
                                        <p:tgtEl>
                                          <p:spTgt spid="12"/>
                                        </p:tgtEl>
                                        <p:attrNameLst>
                                          <p:attrName>ppt_y</p:attrName>
                                        </p:attrNameLst>
                                      </p:cBhvr>
                                      <p:tavLst>
                                        <p:tav tm="0">
                                          <p:val>
                                            <p:strVal val="#ppt_y"/>
                                          </p:val>
                                        </p:tav>
                                        <p:tav tm="100000">
                                          <p:val>
                                            <p:strVal val="#ppt_y"/>
                                          </p:val>
                                        </p:tav>
                                      </p:tavLst>
                                    </p:anim>
                                  </p:childTnLst>
                                </p:cTn>
                              </p:par>
                              <p:par>
                                <p:cTn id="30" presetID="2" presetClass="exit" presetSubtype="8" accel="100000" fill="hold" nodeType="withEffect">
                                  <p:stCondLst>
                                    <p:cond delay="2750"/>
                                  </p:stCondLst>
                                  <p:childTnLst>
                                    <p:anim calcmode="lin" valueType="num">
                                      <p:cBhvr additive="base">
                                        <p:cTn id="31" dur="1000"/>
                                        <p:tgtEl>
                                          <p:spTgt spid="12"/>
                                        </p:tgtEl>
                                        <p:attrNameLst>
                                          <p:attrName>ppt_x</p:attrName>
                                        </p:attrNameLst>
                                      </p:cBhvr>
                                      <p:tavLst>
                                        <p:tav tm="0">
                                          <p:val>
                                            <p:strVal val="ppt_x"/>
                                          </p:val>
                                        </p:tav>
                                        <p:tav tm="100000">
                                          <p:val>
                                            <p:strVal val="0-ppt_w/2"/>
                                          </p:val>
                                        </p:tav>
                                      </p:tavLst>
                                    </p:anim>
                                    <p:anim calcmode="lin" valueType="num">
                                      <p:cBhvr additive="base">
                                        <p:cTn id="32" dur="1000"/>
                                        <p:tgtEl>
                                          <p:spTgt spid="12"/>
                                        </p:tgtEl>
                                        <p:attrNameLst>
                                          <p:attrName>ppt_y</p:attrName>
                                        </p:attrNameLst>
                                      </p:cBhvr>
                                      <p:tavLst>
                                        <p:tav tm="0">
                                          <p:val>
                                            <p:strVal val="ppt_y"/>
                                          </p:val>
                                        </p:tav>
                                        <p:tav tm="100000">
                                          <p:val>
                                            <p:strVal val="ppt_y"/>
                                          </p:val>
                                        </p:tav>
                                      </p:tavLst>
                                    </p:anim>
                                    <p:set>
                                      <p:cBhvr>
                                        <p:cTn id="33" dur="1" fill="hold">
                                          <p:stCondLst>
                                            <p:cond delay="999"/>
                                          </p:stCondLst>
                                        </p:cTn>
                                        <p:tgtEl>
                                          <p:spTgt spid="12"/>
                                        </p:tgtEl>
                                        <p:attrNameLst>
                                          <p:attrName>style.visibility</p:attrName>
                                        </p:attrNameLst>
                                      </p:cBhvr>
                                      <p:to>
                                        <p:strVal val="hidden"/>
                                      </p:to>
                                    </p:set>
                                  </p:childTnLst>
                                </p:cTn>
                              </p:par>
                              <p:par>
                                <p:cTn id="34" presetID="2" presetClass="entr" presetSubtype="2" decel="100000" fill="hold" nodeType="withEffect">
                                  <p:stCondLst>
                                    <p:cond delay="275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1+#ppt_w/2"/>
                                          </p:val>
                                        </p:tav>
                                        <p:tav tm="100000">
                                          <p:val>
                                            <p:strVal val="#ppt_x"/>
                                          </p:val>
                                        </p:tav>
                                      </p:tavLst>
                                    </p:anim>
                                    <p:anim calcmode="lin" valueType="num">
                                      <p:cBhvr additive="base">
                                        <p:cTn id="37" dur="1000" fill="hold"/>
                                        <p:tgtEl>
                                          <p:spTgt spid="13"/>
                                        </p:tgtEl>
                                        <p:attrNameLst>
                                          <p:attrName>ppt_y</p:attrName>
                                        </p:attrNameLst>
                                      </p:cBhvr>
                                      <p:tavLst>
                                        <p:tav tm="0">
                                          <p:val>
                                            <p:strVal val="#ppt_y"/>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15" grpId="0" bldLvl="0" animBg="1"/>
      <p:bldP spid="1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14" descr="A large waterfall in a forest&#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15" name="Parallelogram 14"/>
          <p:cNvSpPr/>
          <p:nvPr/>
        </p:nvSpPr>
        <p:spPr>
          <a:xfrm>
            <a:off x="-3171811" y="0"/>
            <a:ext cx="10441858" cy="6858000"/>
          </a:xfrm>
          <a:prstGeom prst="parallelogram">
            <a:avLst>
              <a:gd name="adj" fmla="val 42634"/>
            </a:avLst>
          </a:prstGeom>
          <a:gradFill>
            <a:gsLst>
              <a:gs pos="0">
                <a:schemeClr val="accent1">
                  <a:lumMod val="5000"/>
                  <a:lumOff val="95000"/>
                  <a:alpha val="0"/>
                </a:schemeClr>
              </a:gs>
              <a:gs pos="100000">
                <a:schemeClr val="bg1">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5" name="Rectangle 4"/>
          <p:cNvSpPr/>
          <p:nvPr/>
        </p:nvSpPr>
        <p:spPr>
          <a:xfrm>
            <a:off x="1552575" y="3124835"/>
            <a:ext cx="3933825" cy="3025140"/>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Explanation:</a:t>
            </a:r>
          </a:p>
          <a:p>
            <a:pPr algn="just"/>
            <a:r>
              <a:rPr lang="en-US" altLang="en-US">
                <a:latin typeface="Book Antiqua" panose="02040602050305030304" charset="0"/>
                <a:cs typeface="Book Antiqua" panose="02040602050305030304" charset="0"/>
                <a:sym typeface="+mn-lt"/>
              </a:rPr>
              <a:t>Displays what types of activities produce emissions and their measurement units.</a:t>
            </a:r>
          </a:p>
          <a:p>
            <a:pPr algn="just"/>
            <a:endParaRPr lang="en-US" altLang="en-US">
              <a:cs typeface="+mn-ea"/>
              <a:sym typeface="+mn-lt"/>
            </a:endParaRPr>
          </a:p>
          <a:p>
            <a:pPr algn="just"/>
            <a:r>
              <a:rPr lang="en-US" altLang="en-US">
                <a:latin typeface="Bernard MT Condensed" panose="02050806060905020404" charset="0"/>
                <a:cs typeface="Bernard MT Condensed" panose="02050806060905020404" charset="0"/>
                <a:sym typeface="+mn-lt"/>
              </a:rPr>
              <a:t>Insight:</a:t>
            </a:r>
          </a:p>
          <a:p>
            <a:pPr algn="just"/>
            <a:r>
              <a:rPr lang="en-US" altLang="en-US">
                <a:latin typeface="Book Antiqua" panose="02040602050305030304" charset="0"/>
                <a:cs typeface="Book Antiqua" panose="02040602050305030304" charset="0"/>
                <a:sym typeface="+mn-lt"/>
              </a:rPr>
              <a:t>Helps you confirm the scale (e.g., km for travel, kWh for electricity) before calculating emissions.</a:t>
            </a:r>
          </a:p>
          <a:p>
            <a:pPr algn="just"/>
            <a:endParaRPr lang="en-US" altLang="en-US">
              <a:latin typeface="Book Antiqua" panose="02040602050305030304" charset="0"/>
              <a:cs typeface="Book Antiqua" panose="02040602050305030304" charset="0"/>
              <a:sym typeface="+mn-lt"/>
            </a:endParaRPr>
          </a:p>
        </p:txBody>
      </p:sp>
      <p:sp>
        <p:nvSpPr>
          <p:cNvPr id="2" name="Rectangle 4"/>
          <p:cNvSpPr/>
          <p:nvPr/>
        </p:nvSpPr>
        <p:spPr>
          <a:xfrm>
            <a:off x="5988050" y="1949450"/>
            <a:ext cx="4935855" cy="428561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3" name="Rectangle 4"/>
          <p:cNvSpPr/>
          <p:nvPr/>
        </p:nvSpPr>
        <p:spPr>
          <a:xfrm>
            <a:off x="1552575" y="1918970"/>
            <a:ext cx="393319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cs typeface="+mn-ea"/>
              <a:sym typeface="+mn-lt"/>
            </a:endParaRPr>
          </a:p>
        </p:txBody>
      </p:sp>
      <p:sp>
        <p:nvSpPr>
          <p:cNvPr id="6" name="Rectangle 4"/>
          <p:cNvSpPr/>
          <p:nvPr/>
        </p:nvSpPr>
        <p:spPr>
          <a:xfrm>
            <a:off x="2040255" y="598805"/>
            <a:ext cx="8295640" cy="790575"/>
          </a:xfrm>
          <a:prstGeom prst="rect">
            <a:avLst/>
          </a:prstGeom>
          <a:solidFill>
            <a:schemeClr val="tx1">
              <a:alpha val="6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800">
                <a:latin typeface="Broadway" panose="04040905080B02020502" charset="0"/>
                <a:cs typeface="Broadway" panose="04040905080B02020502" charset="0"/>
                <a:sym typeface="+mn-lt"/>
              </a:rPr>
              <a:t>2.  Show all activities and their units</a:t>
            </a:r>
          </a:p>
        </p:txBody>
      </p:sp>
      <p:pic>
        <p:nvPicPr>
          <p:cNvPr id="7" name="Picture 6" descr="Screenshot 2025-11-15 144029"/>
          <p:cNvPicPr>
            <a:picLocks noChangeAspect="1"/>
          </p:cNvPicPr>
          <p:nvPr/>
        </p:nvPicPr>
        <p:blipFill>
          <a:blip r:embed="rId3"/>
          <a:stretch>
            <a:fillRect/>
          </a:stretch>
        </p:blipFill>
        <p:spPr>
          <a:xfrm>
            <a:off x="1755775" y="2094865"/>
            <a:ext cx="3465830" cy="438150"/>
          </a:xfrm>
          <a:prstGeom prst="rect">
            <a:avLst/>
          </a:prstGeom>
        </p:spPr>
      </p:pic>
      <p:pic>
        <p:nvPicPr>
          <p:cNvPr id="8" name="Picture 7" descr="Screenshot 2025-11-15 144355"/>
          <p:cNvPicPr>
            <a:picLocks noChangeAspect="1"/>
          </p:cNvPicPr>
          <p:nvPr/>
        </p:nvPicPr>
        <p:blipFill>
          <a:blip r:embed="rId4"/>
          <a:stretch>
            <a:fillRect/>
          </a:stretch>
        </p:blipFill>
        <p:spPr>
          <a:xfrm>
            <a:off x="6317615" y="2273300"/>
            <a:ext cx="4291330" cy="3611880"/>
          </a:xfrm>
          <a:prstGeom prst="rect">
            <a:avLst/>
          </a:prstGeom>
        </p:spPr>
      </p:pic>
      <p:cxnSp>
        <p:nvCxnSpPr>
          <p:cNvPr id="9" name="Straight Arrow Connector 8"/>
          <p:cNvCxnSpPr/>
          <p:nvPr/>
        </p:nvCxnSpPr>
        <p:spPr>
          <a:xfrm>
            <a:off x="5022574" y="2398643"/>
            <a:ext cx="1617290" cy="413908"/>
          </a:xfrm>
          <a:prstGeom prst="straightConnector1">
            <a:avLst/>
          </a:prstGeom>
          <a:ln w="57150">
            <a:gradFill>
              <a:gsLst>
                <a:gs pos="0">
                  <a:schemeClr val="accent1">
                    <a:hueOff val="-4200000"/>
                  </a:schemeClr>
                </a:gs>
                <a:gs pos="100000">
                  <a:schemeClr val="accent1"/>
                </a:gs>
              </a:gsLst>
            </a:gradFill>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3" grpId="0" bldLvl="0" animBg="1"/>
      <p:bldP spid="6"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4wydjzem">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TotalTime>
  <Words>1177</Words>
  <Application>Microsoft Office PowerPoint</Application>
  <PresentationFormat>Widescreen</PresentationFormat>
  <Paragraphs>177</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Bernard MT Condensed</vt:lpstr>
      <vt:lpstr>Book Antiqua</vt:lpstr>
      <vt:lpstr>Broadway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dreamer</dc:title>
  <dc:creator>copyright@2019—dreamer; dreamer</dc:creator>
  <dc:description>dreamer2020@qq.com</dc:description>
  <cp:lastModifiedBy>Aloshiya Mishra</cp:lastModifiedBy>
  <cp:revision>21</cp:revision>
  <dcterms:created xsi:type="dcterms:W3CDTF">2019-08-08T04:43:00Z</dcterms:created>
  <dcterms:modified xsi:type="dcterms:W3CDTF">2025-11-25T09:34:07Z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1033-12.2.0.23155</vt:lpwstr>
  </property>
  <property fmtid="{D5CDD505-2E9C-101B-9397-08002B2CF9AE}" pid="3" name="ICV">
    <vt:lpwstr>4B80C360879E4200A26CA410AC33A9A5_13</vt:lpwstr>
  </property>
</Properties>
</file>